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4"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256"/>
    <a:srgbClr val="F0949C"/>
    <a:srgbClr val="F65616"/>
    <a:srgbClr val="88C2AC"/>
    <a:srgbClr val="FF9700"/>
    <a:srgbClr val="FFB547"/>
    <a:srgbClr val="C3D49C"/>
    <a:srgbClr val="0099C5"/>
    <a:srgbClr val="5FAD8F"/>
    <a:srgbClr val="EFA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3" autoAdjust="0"/>
    <p:restoredTop sz="96445" autoAdjust="0"/>
  </p:normalViewPr>
  <p:slideViewPr>
    <p:cSldViewPr snapToGrid="0">
      <p:cViewPr>
        <p:scale>
          <a:sx n="96" d="100"/>
          <a:sy n="96" d="100"/>
        </p:scale>
        <p:origin x="1272" y="-53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6AA368A9-3D5C-44FB-BD9D-1D9A22D96E66}"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7D868DDF-7C06-4ADE-80F6-452F14906422}" type="slidenum">
              <a:rPr kumimoji="1" lang="ja-JP" altLang="en-US" smtClean="0"/>
              <a:t>‹#›</a:t>
            </a:fld>
            <a:endParaRPr kumimoji="1" lang="ja-JP" altLang="en-US"/>
          </a:p>
        </p:txBody>
      </p:sp>
    </p:spTree>
    <p:extLst>
      <p:ext uri="{BB962C8B-B14F-4D97-AF65-F5344CB8AC3E}">
        <p14:creationId xmlns:p14="http://schemas.microsoft.com/office/powerpoint/2010/main" val="2049312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1.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6" name="図プレースホルダー 100"/>
          <p:cNvSpPr>
            <a:spLocks noGrp="1"/>
          </p:cNvSpPr>
          <p:nvPr>
            <p:ph type="pic" sz="quarter" idx="32" hasCustomPrompt="1"/>
          </p:nvPr>
        </p:nvSpPr>
        <p:spPr>
          <a:xfrm>
            <a:off x="2498284" y="6596755"/>
            <a:ext cx="1140697" cy="1259465"/>
          </a:xfrm>
          <a:blipFill dpi="0" rotWithShape="1">
            <a:blip r:embed="rId2"/>
            <a:srcRect/>
            <a:stretch>
              <a:fillRect l="-19225" r="-46653"/>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43" name="図プレースホルダー 100"/>
          <p:cNvSpPr>
            <a:spLocks noGrp="1"/>
          </p:cNvSpPr>
          <p:nvPr>
            <p:ph type="pic" sz="quarter" idx="34" hasCustomPrompt="1"/>
          </p:nvPr>
        </p:nvSpPr>
        <p:spPr>
          <a:xfrm>
            <a:off x="538861" y="3783274"/>
            <a:ext cx="1893360" cy="1257632"/>
          </a:xfrm>
          <a:blipFill dpi="0" rotWithShape="1">
            <a:blip r:embed="rId3"/>
            <a:srcRect/>
            <a:stretch>
              <a:fillRect t="-2679" b="-9997"/>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47" name="図プレースホルダー 100"/>
          <p:cNvSpPr>
            <a:spLocks noGrp="1"/>
          </p:cNvSpPr>
          <p:nvPr>
            <p:ph type="pic" sz="quarter" idx="35" hasCustomPrompt="1"/>
          </p:nvPr>
        </p:nvSpPr>
        <p:spPr>
          <a:xfrm>
            <a:off x="2829571" y="3783274"/>
            <a:ext cx="1893360" cy="1257632"/>
          </a:xfrm>
          <a:blipFill dpi="0" rotWithShape="1">
            <a:blip r:embed="rId4"/>
            <a:srcRect/>
            <a:stretch>
              <a:fillRect t="-171" b="-171"/>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1" name="図プレースホルダー 100"/>
          <p:cNvSpPr>
            <a:spLocks noGrp="1"/>
          </p:cNvSpPr>
          <p:nvPr>
            <p:ph type="pic" sz="quarter" idx="36" hasCustomPrompt="1"/>
          </p:nvPr>
        </p:nvSpPr>
        <p:spPr>
          <a:xfrm>
            <a:off x="5142436" y="3783274"/>
            <a:ext cx="1893360" cy="1257632"/>
          </a:xfrm>
          <a:blipFill dpi="0" rotWithShape="1">
            <a:blip r:embed="rId5"/>
            <a:srcRect/>
            <a:stretch>
              <a:fillRect t="-105" b="-105"/>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00"/>
          <p:cNvSpPr>
            <a:spLocks noGrp="1"/>
          </p:cNvSpPr>
          <p:nvPr>
            <p:ph type="pic" sz="quarter" idx="40" hasCustomPrompt="1"/>
          </p:nvPr>
        </p:nvSpPr>
        <p:spPr>
          <a:xfrm>
            <a:off x="2498284" y="8142892"/>
            <a:ext cx="1140697" cy="1259465"/>
          </a:xfrm>
          <a:blipFill dpi="0" rotWithShape="1">
            <a:blip r:embed="rId2"/>
            <a:srcRect/>
            <a:stretch>
              <a:fillRect l="-19225" r="-46653"/>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100"/>
          <p:cNvSpPr>
            <a:spLocks noGrp="1"/>
          </p:cNvSpPr>
          <p:nvPr>
            <p:ph type="pic" sz="quarter" idx="41" hasCustomPrompt="1"/>
          </p:nvPr>
        </p:nvSpPr>
        <p:spPr>
          <a:xfrm>
            <a:off x="5976747" y="8142892"/>
            <a:ext cx="1140697" cy="1259465"/>
          </a:xfrm>
          <a:blipFill dpi="0" rotWithShape="1">
            <a:blip r:embed="rId2"/>
            <a:srcRect/>
            <a:stretch>
              <a:fillRect l="-19225" r="-46653"/>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 name="図プレースホルダー 100"/>
          <p:cNvSpPr>
            <a:spLocks noGrp="1"/>
          </p:cNvSpPr>
          <p:nvPr>
            <p:ph type="pic" sz="quarter" idx="42" hasCustomPrompt="1"/>
          </p:nvPr>
        </p:nvSpPr>
        <p:spPr>
          <a:xfrm>
            <a:off x="5976747" y="6596755"/>
            <a:ext cx="1140697" cy="1259465"/>
          </a:xfrm>
          <a:blipFill dpi="0" rotWithShape="1">
            <a:blip r:embed="rId2"/>
            <a:srcRect/>
            <a:stretch>
              <a:fillRect l="-19225" r="-46653"/>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24571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44" name="テキスト プレースホルダー 43"/>
          <p:cNvSpPr>
            <a:spLocks noGrp="1"/>
          </p:cNvSpPr>
          <p:nvPr>
            <p:ph type="body" sz="quarter" idx="10" hasCustomPrompt="1"/>
          </p:nvPr>
        </p:nvSpPr>
        <p:spPr>
          <a:xfrm>
            <a:off x="144834" y="10312400"/>
            <a:ext cx="7322766" cy="328613"/>
          </a:xfrm>
        </p:spPr>
        <p:txBody>
          <a:bodyPr>
            <a:noAutofit/>
          </a:bodyPr>
          <a:lstStyle>
            <a:lvl1pPr marL="0" indent="0">
              <a:buNone/>
              <a:defRPr sz="1400" b="1"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マイクロ</a:t>
            </a:r>
            <a:r>
              <a:rPr kumimoji="1" lang="en-US" altLang="ja-JP" dirty="0"/>
              <a:t>SHOP </a:t>
            </a:r>
            <a:r>
              <a:rPr kumimoji="1" lang="ja-JP" altLang="en-US" dirty="0"/>
              <a:t>○○○店　　　　○○○市○○○町</a:t>
            </a:r>
            <a:r>
              <a:rPr kumimoji="1" lang="en-US" altLang="ja-JP" dirty="0"/>
              <a:t>123-45</a:t>
            </a:r>
            <a:r>
              <a:rPr kumimoji="1" lang="ja-JP" altLang="en-US" dirty="0"/>
              <a:t>　　   </a:t>
            </a:r>
            <a:r>
              <a:rPr kumimoji="1" lang="en-US" altLang="ja-JP" dirty="0"/>
              <a:t>TEL 00-0000-0000</a:t>
            </a:r>
            <a:endParaRPr kumimoji="1" lang="ja-JP" altLang="en-US" dirty="0"/>
          </a:p>
        </p:txBody>
      </p:sp>
      <p:sp>
        <p:nvSpPr>
          <p:cNvPr id="57" name="図プレースホルダー 100"/>
          <p:cNvSpPr>
            <a:spLocks noGrp="1"/>
          </p:cNvSpPr>
          <p:nvPr>
            <p:ph type="pic" sz="quarter" idx="32" hasCustomPrompt="1"/>
          </p:nvPr>
        </p:nvSpPr>
        <p:spPr>
          <a:xfrm>
            <a:off x="2565340" y="2933347"/>
            <a:ext cx="2225380" cy="1670910"/>
          </a:xfrm>
          <a:blipFill dpi="0" rotWithShape="1">
            <a:blip r:embed="rId2"/>
            <a:srcRect/>
            <a:stretch>
              <a:fillRect l="-6401" r="-6401"/>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8" name="テキスト プレースホルダー 128"/>
          <p:cNvSpPr>
            <a:spLocks noGrp="1"/>
          </p:cNvSpPr>
          <p:nvPr>
            <p:ph type="body" sz="quarter" idx="21" hasCustomPrompt="1"/>
          </p:nvPr>
        </p:nvSpPr>
        <p:spPr>
          <a:xfrm>
            <a:off x="3443408" y="2419504"/>
            <a:ext cx="3868776" cy="504336"/>
          </a:xfrm>
        </p:spPr>
        <p:txBody>
          <a:bodyPr>
            <a:noAutofit/>
          </a:bodyPr>
          <a:lstStyle>
            <a:lvl1pPr marL="0" indent="0">
              <a:buNone/>
              <a:defRPr sz="2350" b="1">
                <a:solidFill>
                  <a:srgbClr val="E73B0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65" name="テキスト プレースホルダー 128"/>
          <p:cNvSpPr>
            <a:spLocks noGrp="1"/>
          </p:cNvSpPr>
          <p:nvPr>
            <p:ph type="body" sz="quarter" idx="22" hasCustomPrompt="1"/>
          </p:nvPr>
        </p:nvSpPr>
        <p:spPr>
          <a:xfrm>
            <a:off x="4888350" y="2923840"/>
            <a:ext cx="2236349" cy="1680417"/>
          </a:xfrm>
        </p:spPr>
        <p:txBody>
          <a:bodyPr>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ここにイベント内容を入れましょう。ここにイベント内容を入れましょう。ここにイベント内容を入れましょう。ここにイベント内容を入れましょう。</a:t>
            </a:r>
          </a:p>
        </p:txBody>
      </p:sp>
      <p:sp>
        <p:nvSpPr>
          <p:cNvPr id="82" name="図プレースホルダー 100"/>
          <p:cNvSpPr>
            <a:spLocks noGrp="1"/>
          </p:cNvSpPr>
          <p:nvPr>
            <p:ph type="pic" sz="quarter" idx="34" hasCustomPrompt="1"/>
          </p:nvPr>
        </p:nvSpPr>
        <p:spPr>
          <a:xfrm>
            <a:off x="4888350" y="4714500"/>
            <a:ext cx="2236350" cy="1714775"/>
          </a:xfrm>
          <a:blipFill dpi="0" rotWithShape="1">
            <a:blip r:embed="rId3"/>
            <a:srcRect/>
            <a:stretch>
              <a:fillRect l="-1225" r="-1225"/>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3" name="テキスト プレースホルダー 128"/>
          <p:cNvSpPr>
            <a:spLocks noGrp="1"/>
          </p:cNvSpPr>
          <p:nvPr>
            <p:ph type="body" sz="quarter" idx="35" hasCustomPrompt="1"/>
          </p:nvPr>
        </p:nvSpPr>
        <p:spPr>
          <a:xfrm>
            <a:off x="2547640" y="4721413"/>
            <a:ext cx="2280073" cy="1698744"/>
          </a:xfrm>
        </p:spPr>
        <p:txBody>
          <a:bodyPr>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ここにイベント内容を入れましょう。ここにイベント内容を入れましょう。ここにイベント内容を入れましょう。ここにイベント内容を入れましょう。</a:t>
            </a:r>
          </a:p>
        </p:txBody>
      </p:sp>
      <p:sp>
        <p:nvSpPr>
          <p:cNvPr id="136" name="テキスト プレースホルダー 128"/>
          <p:cNvSpPr>
            <a:spLocks noGrp="1"/>
          </p:cNvSpPr>
          <p:nvPr>
            <p:ph type="body" sz="quarter" idx="36" hasCustomPrompt="1"/>
          </p:nvPr>
        </p:nvSpPr>
        <p:spPr>
          <a:xfrm>
            <a:off x="3111813" y="6770795"/>
            <a:ext cx="1621385" cy="672293"/>
          </a:xfrm>
        </p:spPr>
        <p:txBody>
          <a:bodyPr>
            <a:noAutofit/>
          </a:bodyPr>
          <a:lstStyle>
            <a:lvl1pPr marL="0" indent="0">
              <a:buNone/>
              <a:defRPr sz="1600" b="1">
                <a:solidFill>
                  <a:srgbClr val="0099C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137" name="図プレースホルダー 100"/>
          <p:cNvSpPr>
            <a:spLocks noGrp="1"/>
          </p:cNvSpPr>
          <p:nvPr>
            <p:ph type="pic" sz="quarter" idx="37" hasCustomPrompt="1"/>
          </p:nvPr>
        </p:nvSpPr>
        <p:spPr>
          <a:xfrm>
            <a:off x="2715764" y="8165032"/>
            <a:ext cx="2017435" cy="1376135"/>
          </a:xfrm>
          <a:blipFill dpi="0" rotWithShape="1">
            <a:blip r:embed="rId4"/>
            <a:srcRect/>
            <a:stretch>
              <a:fillRect l="-1172" r="-1172"/>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8" name="テキスト プレースホルダー 128"/>
          <p:cNvSpPr>
            <a:spLocks noGrp="1"/>
          </p:cNvSpPr>
          <p:nvPr>
            <p:ph type="body" sz="quarter" idx="38" hasCustomPrompt="1"/>
          </p:nvPr>
        </p:nvSpPr>
        <p:spPr>
          <a:xfrm>
            <a:off x="2715764" y="7263814"/>
            <a:ext cx="2017435" cy="901218"/>
          </a:xfrm>
        </p:spPr>
        <p:txBody>
          <a:bodyPr>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900" b="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ここにイベント内容を入れましょう。ここにイベント内容を入れましょう。ここにイベント内容を入れましょう。ここにイベント内容を入れましょう。</a:t>
            </a:r>
          </a:p>
        </p:txBody>
      </p:sp>
      <p:sp>
        <p:nvSpPr>
          <p:cNvPr id="153" name="テキスト プレースホルダー 128"/>
          <p:cNvSpPr>
            <a:spLocks noGrp="1"/>
          </p:cNvSpPr>
          <p:nvPr>
            <p:ph type="body" sz="quarter" idx="45" hasCustomPrompt="1"/>
          </p:nvPr>
        </p:nvSpPr>
        <p:spPr>
          <a:xfrm>
            <a:off x="5515589" y="6770795"/>
            <a:ext cx="1501162" cy="672293"/>
          </a:xfrm>
        </p:spPr>
        <p:txBody>
          <a:bodyPr>
            <a:noAutofit/>
          </a:bodyPr>
          <a:lstStyle>
            <a:lvl1pPr marL="0" indent="0">
              <a:buNone/>
              <a:defRPr sz="1600" b="1">
                <a:solidFill>
                  <a:srgbClr val="5FAD8F"/>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154" name="テキスト プレースホルダー 128"/>
          <p:cNvSpPr>
            <a:spLocks noGrp="1"/>
          </p:cNvSpPr>
          <p:nvPr>
            <p:ph type="body" sz="quarter" idx="46" hasCustomPrompt="1"/>
          </p:nvPr>
        </p:nvSpPr>
        <p:spPr>
          <a:xfrm>
            <a:off x="5515589" y="8345595"/>
            <a:ext cx="1501162" cy="672293"/>
          </a:xfrm>
        </p:spPr>
        <p:txBody>
          <a:bodyPr>
            <a:noAutofit/>
          </a:bodyPr>
          <a:lstStyle>
            <a:lvl1pPr marL="0" indent="0">
              <a:buNone/>
              <a:defRPr sz="1600" b="1">
                <a:solidFill>
                  <a:srgbClr val="ED558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155" name="テキスト プレースホルダー 128"/>
          <p:cNvSpPr>
            <a:spLocks noGrp="1"/>
          </p:cNvSpPr>
          <p:nvPr>
            <p:ph type="body" sz="quarter" idx="47" hasCustomPrompt="1"/>
          </p:nvPr>
        </p:nvSpPr>
        <p:spPr>
          <a:xfrm>
            <a:off x="4986698" y="7254288"/>
            <a:ext cx="1126732" cy="796970"/>
          </a:xfrm>
        </p:spPr>
        <p:txBody>
          <a:bodyPr>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900" b="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ここにイベント内容を入れましょう。ここにイベント内容を入れましょう。</a:t>
            </a:r>
          </a:p>
        </p:txBody>
      </p:sp>
      <p:sp>
        <p:nvSpPr>
          <p:cNvPr id="156" name="図プレースホルダー 100"/>
          <p:cNvSpPr>
            <a:spLocks noGrp="1"/>
          </p:cNvSpPr>
          <p:nvPr>
            <p:ph type="pic" sz="quarter" idx="48" hasCustomPrompt="1"/>
          </p:nvPr>
        </p:nvSpPr>
        <p:spPr>
          <a:xfrm>
            <a:off x="6170466" y="7249142"/>
            <a:ext cx="842272" cy="802116"/>
          </a:xfrm>
          <a:blipFill dpi="0" rotWithShape="1">
            <a:blip r:embed="rId5"/>
            <a:srcRect/>
            <a:stretch>
              <a:fillRect l="-28177" t="-13398" r="-37148" b="-2158"/>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7" name="テキスト プレースホルダー 128"/>
          <p:cNvSpPr>
            <a:spLocks noGrp="1"/>
          </p:cNvSpPr>
          <p:nvPr>
            <p:ph type="body" sz="quarter" idx="49" hasCustomPrompt="1"/>
          </p:nvPr>
        </p:nvSpPr>
        <p:spPr>
          <a:xfrm>
            <a:off x="4986698" y="8806862"/>
            <a:ext cx="1126732" cy="796970"/>
          </a:xfrm>
        </p:spPr>
        <p:txBody>
          <a:bodyPr>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900" b="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ここにイベント内容を入れましょう。ここにイベント内容を入れましょう。</a:t>
            </a:r>
          </a:p>
        </p:txBody>
      </p:sp>
      <p:sp>
        <p:nvSpPr>
          <p:cNvPr id="158" name="図プレースホルダー 100"/>
          <p:cNvSpPr>
            <a:spLocks noGrp="1"/>
          </p:cNvSpPr>
          <p:nvPr>
            <p:ph type="pic" sz="quarter" idx="50" hasCustomPrompt="1"/>
          </p:nvPr>
        </p:nvSpPr>
        <p:spPr>
          <a:xfrm>
            <a:off x="6170466" y="8801716"/>
            <a:ext cx="842272" cy="802116"/>
          </a:xfrm>
          <a:blipFill dpi="0" rotWithShape="1">
            <a:blip r:embed="rId6"/>
            <a:srcRect/>
            <a:stretch>
              <a:fillRect l="-5670" t="-2726" r="-41108"/>
            </a:stretch>
          </a:blipFill>
        </p:spPr>
        <p:txBody>
          <a:bodyPr>
            <a:normAutofit/>
          </a:bodyPr>
          <a:lstStyle>
            <a:lvl1pPr marL="0" indent="0" algn="ctr">
              <a:buNone/>
              <a:defRPr sz="10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3" name="テキスト プレースホルダー 128"/>
          <p:cNvSpPr>
            <a:spLocks noGrp="1"/>
          </p:cNvSpPr>
          <p:nvPr>
            <p:ph type="body" sz="quarter" idx="51" hasCustomPrompt="1"/>
          </p:nvPr>
        </p:nvSpPr>
        <p:spPr>
          <a:xfrm>
            <a:off x="3443408" y="2133779"/>
            <a:ext cx="3868776" cy="400459"/>
          </a:xfrm>
        </p:spPr>
        <p:txBody>
          <a:bodyPr>
            <a:noAutofit/>
          </a:bodyPr>
          <a:lstStyle>
            <a:lvl1pPr marL="0" indent="0">
              <a:buNone/>
              <a:defRPr sz="1400" b="0">
                <a:solidFill>
                  <a:srgbClr val="E73B0C"/>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ここにキャッチコピーを入れましょう</a:t>
            </a:r>
          </a:p>
        </p:txBody>
      </p:sp>
      <p:sp>
        <p:nvSpPr>
          <p:cNvPr id="164" name="テキスト プレースホルダー 97"/>
          <p:cNvSpPr>
            <a:spLocks noGrp="1"/>
          </p:cNvSpPr>
          <p:nvPr>
            <p:ph type="body" sz="quarter" idx="29" hasCustomPrompt="1"/>
          </p:nvPr>
        </p:nvSpPr>
        <p:spPr>
          <a:xfrm>
            <a:off x="2575091" y="1626864"/>
            <a:ext cx="3645728" cy="406772"/>
          </a:xfrm>
        </p:spPr>
        <p:txBody>
          <a:bodyPr>
            <a:normAutofit/>
          </a:bodyPr>
          <a:lstStyle>
            <a:lvl1pPr marL="0" indent="0">
              <a:buNone/>
              <a:defRPr sz="16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今月のおすすめイベント情報</a:t>
            </a:r>
          </a:p>
        </p:txBody>
      </p:sp>
    </p:spTree>
    <p:extLst>
      <p:ext uri="{BB962C8B-B14F-4D97-AF65-F5344CB8AC3E}">
        <p14:creationId xmlns:p14="http://schemas.microsoft.com/office/powerpoint/2010/main" val="256512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105538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28204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212013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191387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267355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DACE09-99FF-490D-8CB5-A858263DCD39}" type="datetimeFigureOut">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53937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67" name="テキスト プレースホルダー 97"/>
          <p:cNvSpPr>
            <a:spLocks noGrp="1"/>
          </p:cNvSpPr>
          <p:nvPr>
            <p:ph type="body" sz="quarter" idx="29" hasCustomPrompt="1"/>
          </p:nvPr>
        </p:nvSpPr>
        <p:spPr>
          <a:xfrm>
            <a:off x="2252181" y="6399328"/>
            <a:ext cx="3645728" cy="406772"/>
          </a:xfrm>
        </p:spPr>
        <p:txBody>
          <a:bodyPr>
            <a:normAutofit/>
          </a:bodyPr>
          <a:lstStyle>
            <a:lvl1pPr marL="0" indent="0">
              <a:buNone/>
              <a:defRPr sz="2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今月のおすすめイベント情報</a:t>
            </a:r>
          </a:p>
        </p:txBody>
      </p:sp>
      <p:sp>
        <p:nvSpPr>
          <p:cNvPr id="8" name="テキスト プレースホルダー 43"/>
          <p:cNvSpPr>
            <a:spLocks noGrp="1"/>
          </p:cNvSpPr>
          <p:nvPr>
            <p:ph type="body" sz="quarter" idx="10" hasCustomPrompt="1"/>
          </p:nvPr>
        </p:nvSpPr>
        <p:spPr>
          <a:xfrm>
            <a:off x="144834" y="10312400"/>
            <a:ext cx="7322766" cy="328613"/>
          </a:xfrm>
        </p:spPr>
        <p:txBody>
          <a:bodyPr>
            <a:noAutofit/>
          </a:bodyPr>
          <a:lstStyle>
            <a:lvl1pPr marL="0" indent="0">
              <a:buNone/>
              <a:defRPr sz="1400" b="1"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マイクロ</a:t>
            </a:r>
            <a:r>
              <a:rPr kumimoji="1" lang="en-US" altLang="ja-JP" dirty="0"/>
              <a:t>SHOP </a:t>
            </a:r>
            <a:r>
              <a:rPr kumimoji="1" lang="ja-JP" altLang="en-US" dirty="0"/>
              <a:t>○○○店　　　　○○○市○○○町</a:t>
            </a:r>
            <a:r>
              <a:rPr kumimoji="1" lang="en-US" altLang="ja-JP" dirty="0"/>
              <a:t>123-45</a:t>
            </a:r>
            <a:r>
              <a:rPr kumimoji="1" lang="ja-JP" altLang="en-US" dirty="0"/>
              <a:t>　　   </a:t>
            </a:r>
            <a:r>
              <a:rPr kumimoji="1" lang="en-US" altLang="ja-JP" dirty="0"/>
              <a:t>TEL 00-0000-0000</a:t>
            </a:r>
            <a:endParaRPr kumimoji="1" lang="ja-JP" altLang="en-US" dirty="0"/>
          </a:p>
        </p:txBody>
      </p:sp>
    </p:spTree>
    <p:extLst>
      <p:ext uri="{BB962C8B-B14F-4D97-AF65-F5344CB8AC3E}">
        <p14:creationId xmlns:p14="http://schemas.microsoft.com/office/powerpoint/2010/main" val="395884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7DACE09-99FF-490D-8CB5-A858263DCD39}" type="datetimeFigureOut">
              <a:rPr kumimoji="1" lang="ja-JP" altLang="en-US" smtClean="0"/>
              <a:t>2026/3/4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2CE9314-D6CE-4B34-8354-210D9DA3CCE7}" type="slidenum">
              <a:rPr kumimoji="1" lang="ja-JP" altLang="en-US" smtClean="0"/>
              <a:t>‹#›</a:t>
            </a:fld>
            <a:endParaRPr kumimoji="1" lang="ja-JP" altLang="en-US"/>
          </a:p>
        </p:txBody>
      </p:sp>
    </p:spTree>
    <p:extLst>
      <p:ext uri="{BB962C8B-B14F-4D97-AF65-F5344CB8AC3E}">
        <p14:creationId xmlns:p14="http://schemas.microsoft.com/office/powerpoint/2010/main" val="38527591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4" r:id="rId9"/>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正方形/長方形 429"/>
          <p:cNvSpPr/>
          <p:nvPr/>
        </p:nvSpPr>
        <p:spPr>
          <a:xfrm>
            <a:off x="-2" y="38546"/>
            <a:ext cx="7559675" cy="216368"/>
          </a:xfrm>
          <a:prstGeom prst="rect">
            <a:avLst/>
          </a:prstGeom>
          <a:solidFill>
            <a:srgbClr val="97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highlight>
                <a:srgbClr val="FFFF00"/>
              </a:highlight>
            </a:endParaRPr>
          </a:p>
        </p:txBody>
      </p:sp>
      <p:sp>
        <p:nvSpPr>
          <p:cNvPr id="53" name="正方形/長方形 52"/>
          <p:cNvSpPr/>
          <p:nvPr/>
        </p:nvSpPr>
        <p:spPr>
          <a:xfrm>
            <a:off x="0" y="279445"/>
            <a:ext cx="7559675" cy="503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096501404"/>
              </p:ext>
            </p:extLst>
          </p:nvPr>
        </p:nvGraphicFramePr>
        <p:xfrm>
          <a:off x="131335" y="1285720"/>
          <a:ext cx="4155528" cy="6718956"/>
        </p:xfrm>
        <a:graphic>
          <a:graphicData uri="http://schemas.openxmlformats.org/drawingml/2006/table">
            <a:tbl>
              <a:tblPr firstRow="1" bandRow="1">
                <a:tableStyleId>{5C22544A-7EE6-4342-B048-85BDC9FD1C3A}</a:tableStyleId>
              </a:tblPr>
              <a:tblGrid>
                <a:gridCol w="386471">
                  <a:extLst>
                    <a:ext uri="{9D8B030D-6E8A-4147-A177-3AD203B41FA5}">
                      <a16:colId xmlns:a16="http://schemas.microsoft.com/office/drawing/2014/main" val="20000"/>
                    </a:ext>
                  </a:extLst>
                </a:gridCol>
                <a:gridCol w="485903">
                  <a:extLst>
                    <a:ext uri="{9D8B030D-6E8A-4147-A177-3AD203B41FA5}">
                      <a16:colId xmlns:a16="http://schemas.microsoft.com/office/drawing/2014/main" val="20001"/>
                    </a:ext>
                  </a:extLst>
                </a:gridCol>
                <a:gridCol w="723457">
                  <a:extLst>
                    <a:ext uri="{9D8B030D-6E8A-4147-A177-3AD203B41FA5}">
                      <a16:colId xmlns:a16="http://schemas.microsoft.com/office/drawing/2014/main" val="20002"/>
                    </a:ext>
                  </a:extLst>
                </a:gridCol>
                <a:gridCol w="421116">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747782">
                  <a:extLst>
                    <a:ext uri="{9D8B030D-6E8A-4147-A177-3AD203B41FA5}">
                      <a16:colId xmlns:a16="http://schemas.microsoft.com/office/drawing/2014/main" val="20005"/>
                    </a:ext>
                  </a:extLst>
                </a:gridCol>
                <a:gridCol w="670074">
                  <a:extLst>
                    <a:ext uri="{9D8B030D-6E8A-4147-A177-3AD203B41FA5}">
                      <a16:colId xmlns:a16="http://schemas.microsoft.com/office/drawing/2014/main" val="20006"/>
                    </a:ext>
                  </a:extLst>
                </a:gridCol>
              </a:tblGrid>
              <a:tr h="324233">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月</a:t>
                      </a:r>
                    </a:p>
                  </a:txBody>
                  <a:tcPr marL="96385" marR="96385" marT="48192" marB="48192" anchor="ctr">
                    <a:solidFill>
                      <a:schemeClr val="tx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火</a:t>
                      </a:r>
                    </a:p>
                  </a:txBody>
                  <a:tcPr marL="96385" marR="96385" marT="48192" marB="48192" anchor="ctr">
                    <a:solidFill>
                      <a:schemeClr val="tx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水</a:t>
                      </a:r>
                    </a:p>
                  </a:txBody>
                  <a:tcPr marL="96385" marR="96385" marT="48192" marB="48192" anchor="ctr">
                    <a:solidFill>
                      <a:schemeClr val="tx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木</a:t>
                      </a:r>
                    </a:p>
                  </a:txBody>
                  <a:tcPr marL="96385" marR="96385" marT="48192" marB="48192" anchor="ctr">
                    <a:solidFill>
                      <a:schemeClr val="tx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金</a:t>
                      </a:r>
                    </a:p>
                  </a:txBody>
                  <a:tcPr marL="96385" marR="96385" marT="48192" marB="48192" anchor="ctr">
                    <a:solidFill>
                      <a:schemeClr val="tx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土</a:t>
                      </a:r>
                    </a:p>
                  </a:txBody>
                  <a:tcPr marL="96385" marR="96385" marT="48192" marB="48192" anchor="ctr">
                    <a:solidFill>
                      <a:schemeClr val="accent1">
                        <a:lumMod val="75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日</a:t>
                      </a:r>
                    </a:p>
                  </a:txBody>
                  <a:tcPr marL="96385" marR="96385" marT="48192" marB="48192" anchor="ctr">
                    <a:solidFill>
                      <a:srgbClr val="FF0000"/>
                    </a:solidFill>
                  </a:tcPr>
                </a:tc>
                <a:extLst>
                  <a:ext uri="{0D108BD9-81ED-4DB2-BD59-A6C34878D82A}">
                    <a16:rowId xmlns:a16="http://schemas.microsoft.com/office/drawing/2014/main" val="10000"/>
                  </a:ext>
                </a:extLst>
              </a:tr>
              <a:tr h="1028472">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9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a:t>
                      </a: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昼食づくり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「おまかせランチ」</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9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a:t>
                      </a:r>
                    </a:p>
                    <a:p>
                      <a:endPar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9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3</a:t>
                      </a: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昼食づくり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「おまかせランチ」</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accent5"/>
                          </a:solidFill>
                          <a:latin typeface="Century Gothic" panose="020B0502020202020204" pitchFamily="34" charset="0"/>
                          <a:ea typeface="メイリオ" panose="020B0604030504040204" pitchFamily="50" charset="-128"/>
                          <a:cs typeface="メイリオ" panose="020B0604030504040204" pitchFamily="50" charset="-128"/>
                        </a:rPr>
                        <a:t>4</a:t>
                      </a:r>
                    </a:p>
                    <a:p>
                      <a:r>
                        <a:rPr kumimoji="1" lang="ja-JP" altLang="en-US" sz="800" b="1" dirty="0">
                          <a:solidFill>
                            <a:schemeClr val="accent5"/>
                          </a:solidFill>
                          <a:latin typeface="Century Gothic" panose="020B0502020202020204" pitchFamily="34" charset="0"/>
                          <a:ea typeface="メイリオ" panose="020B0604030504040204" pitchFamily="50" charset="-128"/>
                          <a:cs typeface="メイリオ" panose="020B0604030504040204" pitchFamily="50" charset="-128"/>
                        </a:rPr>
                        <a:t>お菓子づくり</a:t>
                      </a:r>
                      <a:endParaRPr kumimoji="1" lang="en-US" altLang="ja-JP" sz="800" b="1" dirty="0">
                        <a:solidFill>
                          <a:schemeClr val="accent5"/>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accent5"/>
                          </a:solidFill>
                          <a:latin typeface="Century Gothic" panose="020B0502020202020204" pitchFamily="34" charset="0"/>
                          <a:ea typeface="メイリオ" panose="020B0604030504040204" pitchFamily="50" charset="-128"/>
                          <a:cs typeface="メイリオ" panose="020B0604030504040204" pitchFamily="50" charset="-128"/>
                        </a:rPr>
                        <a:t>「チョコスティックパン」</a:t>
                      </a:r>
                      <a:endParaRPr kumimoji="1" lang="en-US" altLang="ja-JP" sz="800" b="1" dirty="0">
                        <a:solidFill>
                          <a:schemeClr val="accent5"/>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5</a:t>
                      </a:r>
                    </a:p>
                    <a:p>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extLst>
                  <a:ext uri="{0D108BD9-81ED-4DB2-BD59-A6C34878D82A}">
                    <a16:rowId xmlns:a16="http://schemas.microsoft.com/office/drawing/2014/main" val="10001"/>
                  </a:ext>
                </a:extLst>
              </a:tr>
              <a:tr h="962025">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6</a:t>
                      </a: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7</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      </a:t>
                      </a:r>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8</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お菓子づくり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「ビスコッティ」</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9</a:t>
                      </a:r>
                    </a:p>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   </a:t>
                      </a:r>
                    </a:p>
                    <a:p>
                      <a:r>
                        <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       </a:t>
                      </a:r>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10</a:t>
                      </a: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お菓子づくり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「ビスコッティ」</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rPr>
                        <a:t>11</a:t>
                      </a:r>
                    </a:p>
                  </a:txBody>
                  <a:tcPr marL="96385" marR="96385" marT="48192" marB="48192"/>
                </a:tc>
                <a:tc>
                  <a:txBody>
                    <a:bodyPr/>
                    <a:lstStyle/>
                    <a:p>
                      <a:r>
                        <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12</a:t>
                      </a:r>
                    </a:p>
                  </a:txBody>
                  <a:tcPr marL="96385" marR="96385" marT="48192" marB="48192"/>
                </a:tc>
                <a:extLst>
                  <a:ext uri="{0D108BD9-81ED-4DB2-BD59-A6C34878D82A}">
                    <a16:rowId xmlns:a16="http://schemas.microsoft.com/office/drawing/2014/main" val="615325018"/>
                  </a:ext>
                </a:extLst>
              </a:tr>
              <a:tr h="1029471">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13</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14</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15</a:t>
                      </a: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創作活動</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「小物づくり」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16</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17</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創作活動</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「小物づくり」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rPr>
                        <a:t>18</a:t>
                      </a:r>
                    </a:p>
                    <a:p>
                      <a:endParaRPr kumimoji="1" lang="en-US" altLang="ja-JP" sz="8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solidFill>
                      <a:schemeClr val="accent5">
                        <a:lumMod val="20000"/>
                        <a:lumOff val="80000"/>
                      </a:schemeClr>
                    </a:solidFill>
                  </a:tcPr>
                </a:tc>
                <a:tc>
                  <a:txBody>
                    <a:bodyPr/>
                    <a:lstStyle/>
                    <a:p>
                      <a:r>
                        <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19</a:t>
                      </a:r>
                      <a:endParaRPr kumimoji="1" lang="ja-JP" altLang="en-US"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extLst>
                  <a:ext uri="{0D108BD9-81ED-4DB2-BD59-A6C34878D82A}">
                    <a16:rowId xmlns:a16="http://schemas.microsoft.com/office/drawing/2014/main" val="10002"/>
                  </a:ext>
                </a:extLst>
              </a:tr>
              <a:tr h="981075">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20</a:t>
                      </a: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21</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22</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昼食づくり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「おまかせランチ」</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23</a:t>
                      </a:r>
                    </a:p>
                    <a:p>
                      <a:endPar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24</a:t>
                      </a: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昼食づくり</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「おまかせランチ」</a:t>
                      </a:r>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rPr>
                        <a:t>25</a:t>
                      </a:r>
                    </a:p>
                  </a:txBody>
                  <a:tcPr marL="96385" marR="96385" marT="48192" marB="48192"/>
                </a:tc>
                <a:tc>
                  <a:txBody>
                    <a:bodyPr/>
                    <a:lstStyle/>
                    <a:p>
                      <a:r>
                        <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26</a:t>
                      </a:r>
                    </a:p>
                    <a:p>
                      <a:endPar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r>
                        <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「スポーツレク」の日</a:t>
                      </a:r>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extLst>
                  <a:ext uri="{0D108BD9-81ED-4DB2-BD59-A6C34878D82A}">
                    <a16:rowId xmlns:a16="http://schemas.microsoft.com/office/drawing/2014/main" val="10003"/>
                  </a:ext>
                </a:extLst>
              </a:tr>
              <a:tr h="1314698">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27</a:t>
                      </a:r>
                    </a:p>
                    <a:p>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28</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29</a:t>
                      </a:r>
                    </a:p>
                    <a:p>
                      <a:r>
                        <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昭和の日</a:t>
                      </a:r>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rPr>
                        <a:t>30</a:t>
                      </a: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ja-JP" altLang="en-US" sz="10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r>
                        <a:rPr kumimoji="1" lang="ja-JP" altLang="en-US"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rPr>
                        <a:t>　</a:t>
                      </a:r>
                      <a:endParaRPr kumimoji="1" lang="en-US" altLang="ja-JP" sz="8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extLst>
                  <a:ext uri="{0D108BD9-81ED-4DB2-BD59-A6C34878D82A}">
                    <a16:rowId xmlns:a16="http://schemas.microsoft.com/office/drawing/2014/main" val="10004"/>
                  </a:ext>
                </a:extLst>
              </a:tr>
              <a:tr h="1078982">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tx1"/>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chemeClr val="accent1">
                            <a:lumMod val="75000"/>
                          </a:schemeClr>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tc>
                  <a:txBody>
                    <a:bodyPr/>
                    <a:lstStyle/>
                    <a:p>
                      <a:endParaRPr kumimoji="1" lang="en-US" altLang="ja-JP"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p>
                      <a:endParaRPr kumimoji="1" lang="ja-JP" altLang="en-US" sz="1000" b="1" dirty="0">
                        <a:solidFill>
                          <a:srgbClr val="FF0000"/>
                        </a:solidFill>
                        <a:latin typeface="Century Gothic" panose="020B0502020202020204" pitchFamily="34" charset="0"/>
                        <a:ea typeface="メイリオ" panose="020B0604030504040204" pitchFamily="50" charset="-128"/>
                        <a:cs typeface="メイリオ" panose="020B0604030504040204" pitchFamily="50" charset="-128"/>
                      </a:endParaRPr>
                    </a:p>
                  </a:txBody>
                  <a:tcPr marL="96385" marR="96385" marT="48192" marB="48192"/>
                </a:tc>
                <a:extLst>
                  <a:ext uri="{0D108BD9-81ED-4DB2-BD59-A6C34878D82A}">
                    <a16:rowId xmlns:a16="http://schemas.microsoft.com/office/drawing/2014/main" val="10005"/>
                  </a:ext>
                </a:extLst>
              </a:tr>
            </a:tbl>
          </a:graphicData>
        </a:graphic>
      </p:graphicFrame>
      <p:sp>
        <p:nvSpPr>
          <p:cNvPr id="50" name="角丸四角形 49"/>
          <p:cNvSpPr/>
          <p:nvPr/>
        </p:nvSpPr>
        <p:spPr>
          <a:xfrm>
            <a:off x="72878" y="8054908"/>
            <a:ext cx="2575395" cy="2603148"/>
          </a:xfrm>
          <a:prstGeom prst="roundRect">
            <a:avLst>
              <a:gd name="adj" fmla="val 3860"/>
            </a:avLst>
          </a:prstGeom>
          <a:pattFill prst="pct90">
            <a:fgClr>
              <a:srgbClr val="EFA91D"/>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6" name="図 7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12562" y="16863"/>
            <a:ext cx="1792076" cy="1249577"/>
          </a:xfrm>
          <a:prstGeom prst="rect">
            <a:avLst/>
          </a:prstGeom>
          <a:noFill/>
          <a:effectLst>
            <a:outerShdw blurRad="50800" dist="38100" dir="2700000" algn="tl" rotWithShape="0">
              <a:prstClr val="black">
                <a:alpha val="40000"/>
              </a:prstClr>
            </a:outerShdw>
          </a:effectLst>
        </p:spPr>
      </p:pic>
      <p:sp>
        <p:nvSpPr>
          <p:cNvPr id="77" name="テキスト ボックス 76"/>
          <p:cNvSpPr txBox="1"/>
          <p:nvPr/>
        </p:nvSpPr>
        <p:spPr>
          <a:xfrm>
            <a:off x="1388229" y="616442"/>
            <a:ext cx="533400" cy="523220"/>
          </a:xfrm>
          <a:prstGeom prst="rect">
            <a:avLst/>
          </a:prstGeom>
          <a:noFill/>
        </p:spPr>
        <p:txBody>
          <a:bodyPr wrap="square" rtlCol="0">
            <a:spAutoFit/>
          </a:bodyPr>
          <a:lstStyle/>
          <a:p>
            <a:r>
              <a:rPr kumimoji="1" lang="ja-JP" altLang="en-US" sz="28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rPr>
              <a:t>月</a:t>
            </a:r>
          </a:p>
        </p:txBody>
      </p:sp>
      <p:grpSp>
        <p:nvGrpSpPr>
          <p:cNvPr id="160" name="グループ化 159"/>
          <p:cNvGrpSpPr/>
          <p:nvPr/>
        </p:nvGrpSpPr>
        <p:grpSpPr>
          <a:xfrm>
            <a:off x="-2" y="-580571"/>
            <a:ext cx="3708401" cy="416438"/>
            <a:chOff x="-1" y="-580571"/>
            <a:chExt cx="3057526" cy="416438"/>
          </a:xfrm>
        </p:grpSpPr>
        <p:sp>
          <p:nvSpPr>
            <p:cNvPr id="161" name="正方形/長方形 160"/>
            <p:cNvSpPr/>
            <p:nvPr/>
          </p:nvSpPr>
          <p:spPr>
            <a:xfrm>
              <a:off x="-1" y="-580571"/>
              <a:ext cx="3057526" cy="406400"/>
            </a:xfrm>
            <a:prstGeom prst="rect">
              <a:avLst/>
            </a:prstGeom>
            <a:solidFill>
              <a:srgbClr val="93C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2" name="テキスト ボックス 161"/>
            <p:cNvSpPr txBox="1"/>
            <p:nvPr/>
          </p:nvSpPr>
          <p:spPr>
            <a:xfrm>
              <a:off x="36831" y="-533465"/>
              <a:ext cx="2987992" cy="369332"/>
            </a:xfrm>
            <a:prstGeom prst="rect">
              <a:avLst/>
            </a:prstGeom>
            <a:noFill/>
          </p:spPr>
          <p:txBody>
            <a:bodyPr wrap="square" rtlCol="0">
              <a:spAutoFit/>
            </a:bodyPr>
            <a:lstStyle/>
            <a:p>
              <a:pPr algn="ct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イベントカレンダー</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横</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5" name="テキスト ボックス 84"/>
          <p:cNvSpPr txBox="1"/>
          <p:nvPr/>
        </p:nvSpPr>
        <p:spPr>
          <a:xfrm>
            <a:off x="256722" y="43035"/>
            <a:ext cx="1092864" cy="1169551"/>
          </a:xfrm>
          <a:prstGeom prst="rect">
            <a:avLst/>
          </a:prstGeom>
          <a:noFill/>
        </p:spPr>
        <p:txBody>
          <a:bodyPr wrap="square" rtlCol="0">
            <a:spAutoFit/>
          </a:bodyPr>
          <a:lstStyle/>
          <a:p>
            <a:pPr algn="ctr"/>
            <a:r>
              <a:rPr kumimoji="1" lang="en-US" altLang="ja-JP" sz="7000" b="1"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メイリオ" panose="020B0604030504040204" pitchFamily="50" charset="-128"/>
                <a:cs typeface="メイリオ" panose="020B0604030504040204" pitchFamily="50" charset="-128"/>
              </a:rPr>
              <a:t>4</a:t>
            </a:r>
            <a:endParaRPr kumimoji="1" lang="ja-JP" altLang="en-US" sz="7000" b="1" dirty="0">
              <a:solidFill>
                <a:schemeClr val="bg1"/>
              </a:solidFill>
              <a:effectLst>
                <a:outerShdw blurRad="50800" dist="38100" dir="5400000" algn="t" rotWithShape="0">
                  <a:prstClr val="black">
                    <a:alpha val="40000"/>
                  </a:prstClr>
                </a:outerShdw>
              </a:effectLst>
              <a:latin typeface="Century Gothic" panose="020B0502020202020204" pitchFamily="34" charset="0"/>
              <a:ea typeface="メイリオ" panose="020B0604030504040204"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1D48FFDE-9008-E78C-EFB7-747BDEAC5E11}"/>
              </a:ext>
            </a:extLst>
          </p:cNvPr>
          <p:cNvSpPr/>
          <p:nvPr/>
        </p:nvSpPr>
        <p:spPr>
          <a:xfrm>
            <a:off x="2076861" y="433574"/>
            <a:ext cx="5179010" cy="6809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n w="0"/>
                <a:solidFill>
                  <a:srgbClr val="FF0000"/>
                </a:solidFill>
                <a:effectLst>
                  <a:outerShdw blurRad="38100" dist="25400" dir="5400000" algn="ctr" rotWithShape="0">
                    <a:srgbClr val="6E747A">
                      <a:alpha val="43000"/>
                    </a:srgbClr>
                  </a:outerShdw>
                </a:effectLst>
              </a:rPr>
              <a:t>あいネットいみず　行事予定</a:t>
            </a:r>
          </a:p>
        </p:txBody>
      </p:sp>
      <p:grpSp>
        <p:nvGrpSpPr>
          <p:cNvPr id="13" name="グループ化 12">
            <a:extLst>
              <a:ext uri="{FF2B5EF4-FFF2-40B4-BE49-F238E27FC236}">
                <a16:creationId xmlns:a16="http://schemas.microsoft.com/office/drawing/2014/main" id="{9BAA142A-3756-9717-AC38-909FF03FE353}"/>
              </a:ext>
            </a:extLst>
          </p:cNvPr>
          <p:cNvGrpSpPr/>
          <p:nvPr/>
        </p:nvGrpSpPr>
        <p:grpSpPr>
          <a:xfrm>
            <a:off x="4224764" y="1283693"/>
            <a:ext cx="3292282" cy="1526466"/>
            <a:chOff x="219709" y="6497519"/>
            <a:chExt cx="3481287" cy="1563675"/>
          </a:xfrm>
        </p:grpSpPr>
        <p:sp>
          <p:nvSpPr>
            <p:cNvPr id="5" name="正方形/長方形 4"/>
            <p:cNvSpPr/>
            <p:nvPr/>
          </p:nvSpPr>
          <p:spPr>
            <a:xfrm>
              <a:off x="332349" y="6518440"/>
              <a:ext cx="3368647" cy="1542754"/>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CA6E8ECE-DDCE-3084-DE68-62997C9489E3}"/>
                </a:ext>
              </a:extLst>
            </p:cNvPr>
            <p:cNvGrpSpPr/>
            <p:nvPr/>
          </p:nvGrpSpPr>
          <p:grpSpPr>
            <a:xfrm>
              <a:off x="219709" y="6497519"/>
              <a:ext cx="3386555" cy="1549086"/>
              <a:chOff x="188279" y="6487285"/>
              <a:chExt cx="3386555" cy="1549086"/>
            </a:xfrm>
          </p:grpSpPr>
          <p:sp>
            <p:nvSpPr>
              <p:cNvPr id="10" name="正方形/長方形 9"/>
              <p:cNvSpPr/>
              <p:nvPr/>
            </p:nvSpPr>
            <p:spPr>
              <a:xfrm>
                <a:off x="310182" y="6515980"/>
                <a:ext cx="392421" cy="152039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8" name="グループ化 157"/>
              <p:cNvGrpSpPr/>
              <p:nvPr/>
            </p:nvGrpSpPr>
            <p:grpSpPr>
              <a:xfrm>
                <a:off x="188279" y="6487285"/>
                <a:ext cx="607860" cy="637289"/>
                <a:chOff x="231756" y="6487285"/>
                <a:chExt cx="607860" cy="637289"/>
              </a:xfrm>
            </p:grpSpPr>
            <p:sp>
              <p:nvSpPr>
                <p:cNvPr id="156" name="テキスト ボックス 155"/>
                <p:cNvSpPr txBox="1"/>
                <p:nvPr/>
              </p:nvSpPr>
              <p:spPr>
                <a:xfrm>
                  <a:off x="369042" y="6487285"/>
                  <a:ext cx="347820" cy="409863"/>
                </a:xfrm>
                <a:prstGeom prst="rect">
                  <a:avLst/>
                </a:prstGeom>
                <a:noFill/>
                <a:ln>
                  <a:noFill/>
                </a:ln>
              </p:spPr>
              <p:txBody>
                <a:bodyPr wrap="none" rtlCol="0">
                  <a:spAutoFit/>
                </a:bodyPr>
                <a:lstStyle/>
                <a:p>
                  <a:pPr algn="ctr"/>
                  <a:r>
                    <a:rPr kumimoji="1" lang="en-US" altLang="ja-JP" sz="2000" b="1" dirty="0">
                      <a:solidFill>
                        <a:schemeClr val="bg1"/>
                      </a:solidFill>
                      <a:latin typeface="Century Gothic" panose="020B0502020202020204" pitchFamily="34" charset="0"/>
                    </a:rPr>
                    <a:t>4</a:t>
                  </a:r>
                  <a:endParaRPr kumimoji="1" lang="ja-JP" altLang="en-US" sz="2000" b="1" dirty="0">
                    <a:solidFill>
                      <a:schemeClr val="bg1"/>
                    </a:solidFill>
                    <a:latin typeface="Century Gothic" panose="020B0502020202020204" pitchFamily="34" charset="0"/>
                  </a:endParaRPr>
                </a:p>
              </p:txBody>
            </p:sp>
            <p:sp>
              <p:nvSpPr>
                <p:cNvPr id="157" name="テキスト ボックス 156"/>
                <p:cNvSpPr txBox="1"/>
                <p:nvPr/>
              </p:nvSpPr>
              <p:spPr>
                <a:xfrm>
                  <a:off x="231756" y="6862964"/>
                  <a:ext cx="607860" cy="261610"/>
                </a:xfrm>
                <a:prstGeom prst="rect">
                  <a:avLst/>
                </a:prstGeom>
                <a:noFill/>
                <a:ln>
                  <a:noFill/>
                </a:ln>
              </p:spPr>
              <p:txBody>
                <a:bodyPr wrap="non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（土）</a:t>
                  </a:r>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 name="テキスト ボックス 10"/>
              <p:cNvSpPr txBox="1"/>
              <p:nvPr/>
            </p:nvSpPr>
            <p:spPr>
              <a:xfrm>
                <a:off x="615817" y="6673449"/>
                <a:ext cx="2895705" cy="599029"/>
              </a:xfrm>
              <a:prstGeom prst="rect">
                <a:avLst/>
              </a:prstGeom>
              <a:noFill/>
              <a:ln>
                <a:noFill/>
              </a:ln>
            </p:spPr>
            <p:txBody>
              <a:bodyPr wrap="square" rtlCol="0">
                <a:spAutoFit/>
              </a:bodyPr>
              <a:lstStyle/>
              <a:p>
                <a:r>
                  <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「チョコスティックパン」</a:t>
                </a:r>
                <a:endParaRPr lang="en-US" altLang="ja-JP"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づくり</a:t>
                </a:r>
                <a:endParaRPr lang="en-US" altLang="ja-JP"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809919" y="6955570"/>
                <a:ext cx="2764915" cy="925479"/>
              </a:xfrm>
              <a:prstGeom prst="rect">
                <a:avLst/>
              </a:prstGeom>
              <a:noFill/>
              <a:ln>
                <a:noFill/>
              </a:ln>
            </p:spPr>
            <p:txBody>
              <a:bodyPr wrap="square" rtlCol="0">
                <a:spAutoFit/>
              </a:bodyPr>
              <a:lstStyle/>
              <a:p>
                <a:pPr algn="l" rtl="0">
                  <a:lnSpc>
                    <a:spcPct val="150000"/>
                  </a:lnSpc>
                  <a:defRPr sz="1000"/>
                </a:pPr>
                <a:r>
                  <a:rPr lang="ja-JP" altLang="en-US" sz="1000" b="0" i="0" u="none" strike="noStrike" baseline="0" dirty="0">
                    <a:solidFill>
                      <a:srgbClr val="000000"/>
                    </a:solidFill>
                    <a:latin typeface="+mn-ea"/>
                  </a:rPr>
                  <a:t>時間　　　　　１</a:t>
                </a:r>
                <a:r>
                  <a:rPr lang="ja-JP" altLang="en-US" sz="1000" dirty="0">
                    <a:solidFill>
                      <a:srgbClr val="000000"/>
                    </a:solidFill>
                    <a:latin typeface="+mn-ea"/>
                  </a:rPr>
                  <a:t>０</a:t>
                </a:r>
                <a:r>
                  <a:rPr lang="ja-JP" altLang="en-US" sz="1000" b="0" i="0" u="none" strike="noStrike" baseline="0" dirty="0">
                    <a:solidFill>
                      <a:srgbClr val="000000"/>
                    </a:solidFill>
                    <a:latin typeface="+mn-ea"/>
                  </a:rPr>
                  <a:t>時～１</a:t>
                </a:r>
                <a:r>
                  <a:rPr lang="ja-JP" altLang="en-US" sz="1000" dirty="0">
                    <a:solidFill>
                      <a:srgbClr val="000000"/>
                    </a:solidFill>
                    <a:latin typeface="+mn-ea"/>
                  </a:rPr>
                  <a:t>２</a:t>
                </a:r>
                <a:r>
                  <a:rPr lang="ja-JP" altLang="en-US" sz="1000" b="0" i="0" u="none" strike="noStrike" baseline="0" dirty="0">
                    <a:solidFill>
                      <a:srgbClr val="000000"/>
                    </a:solidFill>
                    <a:latin typeface="+mn-ea"/>
                  </a:rPr>
                  <a:t>時</a:t>
                </a:r>
                <a:endParaRPr lang="ja-JP" altLang="en-US" sz="1000" b="0" i="0" u="none" strike="noStrike" baseline="0" dirty="0">
                  <a:solidFill>
                    <a:srgbClr val="000000"/>
                  </a:solidFill>
                  <a:latin typeface="+mn-ea"/>
                  <a:cs typeface="Times New Roman"/>
                </a:endParaRPr>
              </a:p>
              <a:p>
                <a:pPr algn="l" rtl="0">
                  <a:lnSpc>
                    <a:spcPts val="1500"/>
                  </a:lnSpc>
                  <a:defRPr sz="1000"/>
                </a:pPr>
                <a:r>
                  <a:rPr lang="ja-JP" altLang="en-US" sz="1000" i="0" u="none" strike="noStrike" baseline="0" dirty="0">
                    <a:latin typeface="+mn-ea"/>
                  </a:rPr>
                  <a:t>集合場所　　あいネットいみず活動部屋</a:t>
                </a:r>
                <a:endParaRPr lang="ja-JP" altLang="en-US" sz="1000" i="0" u="none" strike="noStrike" baseline="0" dirty="0">
                  <a:latin typeface="+mn-ea"/>
                  <a:cs typeface="Times New Roman"/>
                </a:endParaRPr>
              </a:p>
              <a:p>
                <a:pPr algn="l" rtl="0">
                  <a:lnSpc>
                    <a:spcPts val="1500"/>
                  </a:lnSpc>
                  <a:defRPr sz="1000"/>
                </a:pPr>
                <a:r>
                  <a:rPr lang="ja-JP" altLang="en-US" sz="1000" b="0" i="0" u="none" strike="noStrike" baseline="0" dirty="0">
                    <a:solidFill>
                      <a:srgbClr val="000000"/>
                    </a:solidFill>
                    <a:latin typeface="+mn-ea"/>
                  </a:rPr>
                  <a:t>定員　　　　　１０名程度とします。</a:t>
                </a:r>
                <a:endParaRPr lang="ja-JP" altLang="en-US" sz="1000" b="0" i="0" u="none" strike="noStrike" baseline="0" dirty="0">
                  <a:solidFill>
                    <a:srgbClr val="000000"/>
                  </a:solidFill>
                  <a:latin typeface="+mn-ea"/>
                  <a:cs typeface="Times New Roman"/>
                </a:endParaRPr>
              </a:p>
              <a:p>
                <a:pPr algn="l" rtl="0">
                  <a:lnSpc>
                    <a:spcPct val="150000"/>
                  </a:lnSpc>
                  <a:defRPr sz="1000"/>
                </a:pPr>
                <a:r>
                  <a:rPr lang="ja-JP" altLang="en-US" sz="1000" b="0" i="0" u="none" strike="noStrike" baseline="0" dirty="0">
                    <a:solidFill>
                      <a:srgbClr val="000000"/>
                    </a:solidFill>
                    <a:latin typeface="+mn-ea"/>
                  </a:rPr>
                  <a:t>参加費　　　　材料費を後日集金いたします。</a:t>
                </a:r>
                <a:endParaRPr lang="ja-JP" altLang="en-US" sz="1000" b="0" i="0" u="none" strike="noStrike" baseline="0" dirty="0">
                  <a:solidFill>
                    <a:srgbClr val="000000"/>
                  </a:solidFill>
                  <a:latin typeface="+mn-ea"/>
                  <a:cs typeface="Times New Roman"/>
                </a:endParaRPr>
              </a:p>
            </p:txBody>
          </p:sp>
        </p:grpSp>
      </p:grpSp>
      <p:grpSp>
        <p:nvGrpSpPr>
          <p:cNvPr id="15" name="グループ化 14">
            <a:extLst>
              <a:ext uri="{FF2B5EF4-FFF2-40B4-BE49-F238E27FC236}">
                <a16:creationId xmlns:a16="http://schemas.microsoft.com/office/drawing/2014/main" id="{70F066AD-3DBA-E3FD-2B5D-7E7663CD12FC}"/>
              </a:ext>
            </a:extLst>
          </p:cNvPr>
          <p:cNvGrpSpPr/>
          <p:nvPr/>
        </p:nvGrpSpPr>
        <p:grpSpPr>
          <a:xfrm>
            <a:off x="4224764" y="2839061"/>
            <a:ext cx="3271222" cy="1615531"/>
            <a:chOff x="181225" y="8080061"/>
            <a:chExt cx="3456562" cy="1421594"/>
          </a:xfrm>
        </p:grpSpPr>
        <p:sp>
          <p:nvSpPr>
            <p:cNvPr id="145" name="正方形/長方形 144"/>
            <p:cNvSpPr/>
            <p:nvPr/>
          </p:nvSpPr>
          <p:spPr>
            <a:xfrm>
              <a:off x="293785" y="8106104"/>
              <a:ext cx="3344002" cy="1395551"/>
            </a:xfrm>
            <a:prstGeom prst="rect">
              <a:avLst/>
            </a:prstGeom>
            <a:solidFill>
              <a:schemeClr val="bg1"/>
            </a:solidFill>
            <a:ln w="28575">
              <a:solidFill>
                <a:srgbClr val="F09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303042" y="8106104"/>
              <a:ext cx="422061" cy="1383170"/>
            </a:xfrm>
            <a:prstGeom prst="rect">
              <a:avLst/>
            </a:prstGeom>
            <a:solidFill>
              <a:srgbClr val="F0949C"/>
            </a:solidFill>
            <a:ln>
              <a:solidFill>
                <a:srgbClr val="F09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グループ化 158"/>
            <p:cNvGrpSpPr/>
            <p:nvPr/>
          </p:nvGrpSpPr>
          <p:grpSpPr>
            <a:xfrm>
              <a:off x="181225" y="8080061"/>
              <a:ext cx="642299" cy="556825"/>
              <a:chOff x="224702" y="6540821"/>
              <a:chExt cx="642299" cy="556825"/>
            </a:xfrm>
          </p:grpSpPr>
          <p:sp>
            <p:nvSpPr>
              <p:cNvPr id="18" name="テキスト ボックス 17"/>
              <p:cNvSpPr txBox="1"/>
              <p:nvPr/>
            </p:nvSpPr>
            <p:spPr>
              <a:xfrm>
                <a:off x="307541" y="6540821"/>
                <a:ext cx="500017" cy="352078"/>
              </a:xfrm>
              <a:prstGeom prst="rect">
                <a:avLst/>
              </a:prstGeom>
              <a:noFill/>
              <a:ln>
                <a:noFill/>
              </a:ln>
            </p:spPr>
            <p:txBody>
              <a:bodyPr wrap="none" rtlCol="0">
                <a:spAutoFit/>
              </a:bodyPr>
              <a:lstStyle/>
              <a:p>
                <a:pPr algn="ctr"/>
                <a:r>
                  <a:rPr kumimoji="1" lang="en-US" altLang="ja-JP" sz="2000" b="1" dirty="0">
                    <a:solidFill>
                      <a:schemeClr val="bg1"/>
                    </a:solidFill>
                    <a:latin typeface="Century Gothic" panose="020B0502020202020204" pitchFamily="34" charset="0"/>
                  </a:rPr>
                  <a:t>26</a:t>
                </a:r>
                <a:endParaRPr kumimoji="1" lang="ja-JP" altLang="en-US" sz="2000" b="1" dirty="0">
                  <a:solidFill>
                    <a:schemeClr val="bg1"/>
                  </a:solidFill>
                  <a:latin typeface="Century Gothic" panose="020B0502020202020204" pitchFamily="34" charset="0"/>
                </a:endParaRPr>
              </a:p>
            </p:txBody>
          </p:sp>
          <p:sp>
            <p:nvSpPr>
              <p:cNvPr id="19" name="テキスト ボックス 18"/>
              <p:cNvSpPr txBox="1"/>
              <p:nvPr/>
            </p:nvSpPr>
            <p:spPr>
              <a:xfrm>
                <a:off x="224702" y="6867441"/>
                <a:ext cx="642299" cy="230205"/>
              </a:xfrm>
              <a:prstGeom prst="rect">
                <a:avLst/>
              </a:prstGeom>
              <a:noFill/>
              <a:ln>
                <a:noFill/>
              </a:ln>
            </p:spPr>
            <p:txBody>
              <a:bodyPr wrap="non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78" name="テキスト ボックス 177"/>
            <p:cNvSpPr txBox="1"/>
            <p:nvPr/>
          </p:nvSpPr>
          <p:spPr>
            <a:xfrm>
              <a:off x="683053" y="8126475"/>
              <a:ext cx="2701015" cy="514575"/>
            </a:xfrm>
            <a:prstGeom prst="rect">
              <a:avLst/>
            </a:prstGeom>
            <a:noFill/>
            <a:ln>
              <a:noFill/>
            </a:ln>
          </p:spPr>
          <p:txBody>
            <a:bodyPr wrap="square" rtlCol="0">
              <a:spAutoFit/>
            </a:bodyPr>
            <a:lstStyle/>
            <a:p>
              <a:r>
                <a:rPr lang="ja-JP" altLang="en-US" sz="16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rPr>
                <a:t>「スポーツレク」の日</a:t>
              </a:r>
              <a:endParaRPr lang="en-US" altLang="ja-JP" sz="16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rPr>
                <a:t>体を動かそう</a:t>
              </a:r>
              <a:r>
                <a:rPr lang="en-US" altLang="ja-JP" sz="14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solidFill>
                  <a:srgbClr val="F0949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9" name="テキスト ボックス 178"/>
            <p:cNvSpPr txBox="1"/>
            <p:nvPr/>
          </p:nvSpPr>
          <p:spPr>
            <a:xfrm>
              <a:off x="832780" y="8539239"/>
              <a:ext cx="2796969" cy="830939"/>
            </a:xfrm>
            <a:prstGeom prst="rect">
              <a:avLst/>
            </a:prstGeom>
            <a:noFill/>
            <a:ln>
              <a:noFill/>
            </a:ln>
          </p:spPr>
          <p:txBody>
            <a:bodyPr wrap="square" rtlCol="0">
              <a:spAutoFit/>
            </a:bodyPr>
            <a:lstStyle/>
            <a:p>
              <a:pPr algn="l" rtl="0">
                <a:lnSpc>
                  <a:spcPts val="1700"/>
                </a:lnSpc>
                <a:defRPr sz="1000"/>
              </a:pPr>
              <a:r>
                <a:rPr lang="ja-JP" altLang="en-US" sz="1000" b="0" i="0" u="none" strike="noStrike" baseline="0" dirty="0">
                  <a:solidFill>
                    <a:srgbClr val="000000"/>
                  </a:solidFill>
                  <a:latin typeface="+mn-ea"/>
                </a:rPr>
                <a:t>時間　　　　　１０時～１２時</a:t>
              </a:r>
              <a:endParaRPr lang="ja-JP" altLang="en-US" sz="1000" b="0" i="0" u="none" strike="noStrike" baseline="0" dirty="0">
                <a:solidFill>
                  <a:srgbClr val="000000"/>
                </a:solidFill>
                <a:latin typeface="+mn-ea"/>
                <a:cs typeface="Times New Roman"/>
              </a:endParaRPr>
            </a:p>
            <a:p>
              <a:pPr algn="l" rtl="0">
                <a:lnSpc>
                  <a:spcPts val="1700"/>
                </a:lnSpc>
                <a:defRPr sz="1000"/>
              </a:pPr>
              <a:r>
                <a:rPr lang="ja-JP" altLang="en-US" sz="1000" b="0" i="0" u="none" strike="noStrike" baseline="0" dirty="0">
                  <a:solidFill>
                    <a:srgbClr val="000000"/>
                  </a:solidFill>
                  <a:latin typeface="+mn-ea"/>
                </a:rPr>
                <a:t>集合場所　　いみず苑「</a:t>
              </a:r>
              <a:r>
                <a:rPr lang="ja-JP" altLang="en-US" sz="1000" dirty="0">
                  <a:solidFill>
                    <a:srgbClr val="000000"/>
                  </a:solidFill>
                  <a:latin typeface="+mn-ea"/>
                </a:rPr>
                <a:t>ひだまり」軽運動室</a:t>
              </a:r>
              <a:endParaRPr lang="ja-JP" altLang="en-US" sz="1000" b="0" i="0" u="none" strike="noStrike" baseline="0" dirty="0">
                <a:solidFill>
                  <a:srgbClr val="000000"/>
                </a:solidFill>
                <a:latin typeface="+mn-ea"/>
                <a:cs typeface="Times New Roman"/>
              </a:endParaRPr>
            </a:p>
            <a:p>
              <a:pPr algn="l" rtl="0">
                <a:lnSpc>
                  <a:spcPct val="150000"/>
                </a:lnSpc>
                <a:defRPr sz="1000"/>
              </a:pPr>
              <a:r>
                <a:rPr lang="ja-JP" altLang="en-US" sz="1000" b="0" i="0" u="none" strike="noStrike" baseline="0" dirty="0">
                  <a:solidFill>
                    <a:srgbClr val="000000"/>
                  </a:solidFill>
                  <a:latin typeface="+mn-ea"/>
                </a:rPr>
                <a:t>定員　　　　　１０名程度とします。</a:t>
              </a:r>
              <a:endParaRPr lang="ja-JP" altLang="en-US" sz="1000" b="0" i="0" u="none" strike="noStrike" baseline="0" dirty="0">
                <a:solidFill>
                  <a:srgbClr val="000000"/>
                </a:solidFill>
                <a:latin typeface="+mn-ea"/>
                <a:cs typeface="Times New Roman"/>
              </a:endParaRPr>
            </a:p>
            <a:p>
              <a:pPr algn="l" rtl="0">
                <a:lnSpc>
                  <a:spcPts val="1700"/>
                </a:lnSpc>
                <a:defRPr sz="1000"/>
              </a:pPr>
              <a:r>
                <a:rPr lang="ja-JP" altLang="en-US" sz="1000" dirty="0">
                  <a:solidFill>
                    <a:srgbClr val="000000"/>
                  </a:solidFill>
                  <a:latin typeface="+mn-ea"/>
                  <a:cs typeface="Times New Roman"/>
                </a:rPr>
                <a:t>＊内履き・タオル・飲み物をご持参ください。　　　　　　　　　　　　　　　　　　　　　　　　　　　　　　　　　　　　　　　　　　　　　　　　　　　　　　　　　　　　　　</a:t>
              </a:r>
              <a:endParaRPr lang="ja-JP" altLang="en-US" sz="1000" b="0" i="0" u="none" strike="noStrike" baseline="0" dirty="0">
                <a:solidFill>
                  <a:srgbClr val="000000"/>
                </a:solidFill>
                <a:latin typeface="+mn-ea"/>
                <a:cs typeface="Times New Roman"/>
              </a:endParaRPr>
            </a:p>
          </p:txBody>
        </p:sp>
      </p:grpSp>
      <p:grpSp>
        <p:nvGrpSpPr>
          <p:cNvPr id="21" name="グループ化 20">
            <a:extLst>
              <a:ext uri="{FF2B5EF4-FFF2-40B4-BE49-F238E27FC236}">
                <a16:creationId xmlns:a16="http://schemas.microsoft.com/office/drawing/2014/main" id="{66D80631-8F9F-4534-BD84-25B8419C7556}"/>
              </a:ext>
            </a:extLst>
          </p:cNvPr>
          <p:cNvGrpSpPr/>
          <p:nvPr/>
        </p:nvGrpSpPr>
        <p:grpSpPr>
          <a:xfrm>
            <a:off x="2844401" y="8135825"/>
            <a:ext cx="4583056" cy="2508528"/>
            <a:chOff x="0" y="49042"/>
            <a:chExt cx="5573951" cy="2797897"/>
          </a:xfrm>
        </p:grpSpPr>
        <p:sp>
          <p:nvSpPr>
            <p:cNvPr id="22" name="正方形/長方形 21">
              <a:extLst>
                <a:ext uri="{FF2B5EF4-FFF2-40B4-BE49-F238E27FC236}">
                  <a16:creationId xmlns:a16="http://schemas.microsoft.com/office/drawing/2014/main" id="{F4C63C4D-A987-2C93-3A5F-4ADFE925F2E8}"/>
                </a:ext>
              </a:extLst>
            </p:cNvPr>
            <p:cNvSpPr/>
            <p:nvPr/>
          </p:nvSpPr>
          <p:spPr>
            <a:xfrm>
              <a:off x="8812" y="594453"/>
              <a:ext cx="5565139" cy="311149"/>
            </a:xfrm>
            <a:prstGeom prst="rect">
              <a:avLst/>
            </a:prstGeom>
            <a:solidFill>
              <a:schemeClr val="bg2">
                <a:lumMod val="90000"/>
              </a:schemeClr>
            </a:solidFill>
            <a:ln>
              <a:solidFill>
                <a:sysClr val="windowText" lastClr="000000"/>
              </a:solidFill>
            </a:ln>
          </p:spPr>
          <p:style>
            <a:lnRef idx="1">
              <a:schemeClr val="accent3"/>
            </a:lnRef>
            <a:fillRef idx="2">
              <a:schemeClr val="accent3"/>
            </a:fillRef>
            <a:effectRef idx="1">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100" dirty="0"/>
                <a:t>←七美交差点　　　　　　　　　　　　            </a:t>
              </a:r>
              <a:r>
                <a:rPr kumimoji="1" lang="ja-JP" altLang="en-US" sz="800" dirty="0"/>
                <a:t>七美コミュニティーセンター</a:t>
              </a:r>
              <a:r>
                <a:rPr kumimoji="1" lang="ja-JP" altLang="en-US" sz="1100" dirty="0"/>
                <a:t>→</a:t>
              </a:r>
            </a:p>
          </p:txBody>
        </p:sp>
        <p:sp>
          <p:nvSpPr>
            <p:cNvPr id="23" name="正方形/長方形 22">
              <a:extLst>
                <a:ext uri="{FF2B5EF4-FFF2-40B4-BE49-F238E27FC236}">
                  <a16:creationId xmlns:a16="http://schemas.microsoft.com/office/drawing/2014/main" id="{521B3744-9FD4-ACC7-57D9-78DED9C08E19}"/>
                </a:ext>
              </a:extLst>
            </p:cNvPr>
            <p:cNvSpPr/>
            <p:nvPr/>
          </p:nvSpPr>
          <p:spPr>
            <a:xfrm>
              <a:off x="1718470" y="49042"/>
              <a:ext cx="1813930" cy="495273"/>
            </a:xfrm>
            <a:prstGeom prst="rect">
              <a:avLst/>
            </a:prstGeom>
            <a:solidFill>
              <a:srgbClr val="C3D49C"/>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100" dirty="0"/>
                <a:t>ケアハウス万葉</a:t>
              </a:r>
            </a:p>
          </p:txBody>
        </p:sp>
        <p:sp>
          <p:nvSpPr>
            <p:cNvPr id="24" name="正方形/長方形 23">
              <a:extLst>
                <a:ext uri="{FF2B5EF4-FFF2-40B4-BE49-F238E27FC236}">
                  <a16:creationId xmlns:a16="http://schemas.microsoft.com/office/drawing/2014/main" id="{4B633B9D-B48D-6913-4179-63801BA1E7B0}"/>
                </a:ext>
              </a:extLst>
            </p:cNvPr>
            <p:cNvSpPr/>
            <p:nvPr/>
          </p:nvSpPr>
          <p:spPr>
            <a:xfrm>
              <a:off x="1533235" y="1327123"/>
              <a:ext cx="1092200" cy="850900"/>
            </a:xfrm>
            <a:prstGeom prst="rect">
              <a:avLst/>
            </a:prstGeom>
            <a:solidFill>
              <a:srgbClr val="C3D49C"/>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en-US" altLang="ja-JP" sz="1100" dirty="0"/>
            </a:p>
            <a:p>
              <a:pPr algn="l"/>
              <a:endParaRPr kumimoji="1" lang="en-US" altLang="ja-JP" sz="1100" dirty="0"/>
            </a:p>
            <a:p>
              <a:pPr algn="l"/>
              <a:r>
                <a:rPr kumimoji="1" lang="ja-JP" altLang="en-US" sz="1100" dirty="0"/>
                <a:t>管理棟</a:t>
              </a:r>
            </a:p>
          </p:txBody>
        </p:sp>
        <p:sp>
          <p:nvSpPr>
            <p:cNvPr id="25" name="正方形/長方形 24">
              <a:extLst>
                <a:ext uri="{FF2B5EF4-FFF2-40B4-BE49-F238E27FC236}">
                  <a16:creationId xmlns:a16="http://schemas.microsoft.com/office/drawing/2014/main" id="{ACF66F4C-FC57-6145-8333-3769C02C2625}"/>
                </a:ext>
              </a:extLst>
            </p:cNvPr>
            <p:cNvSpPr/>
            <p:nvPr/>
          </p:nvSpPr>
          <p:spPr>
            <a:xfrm rot="16200000">
              <a:off x="-164672" y="1269544"/>
              <a:ext cx="1653029" cy="1323686"/>
            </a:xfrm>
            <a:prstGeom prst="rect">
              <a:avLst/>
            </a:prstGeom>
            <a:solidFill>
              <a:srgbClr val="C3D49C"/>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6" name="正方形/長方形 25">
              <a:extLst>
                <a:ext uri="{FF2B5EF4-FFF2-40B4-BE49-F238E27FC236}">
                  <a16:creationId xmlns:a16="http://schemas.microsoft.com/office/drawing/2014/main" id="{254C2CE0-73D9-87F3-7233-203443F3C431}"/>
                </a:ext>
              </a:extLst>
            </p:cNvPr>
            <p:cNvSpPr/>
            <p:nvPr/>
          </p:nvSpPr>
          <p:spPr>
            <a:xfrm>
              <a:off x="3265742" y="1303889"/>
              <a:ext cx="2057400" cy="1543050"/>
            </a:xfrm>
            <a:prstGeom prst="rect">
              <a:avLst/>
            </a:prstGeom>
            <a:solidFill>
              <a:srgbClr val="C3D49C"/>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7" name="正方形/長方形 26">
              <a:extLst>
                <a:ext uri="{FF2B5EF4-FFF2-40B4-BE49-F238E27FC236}">
                  <a16:creationId xmlns:a16="http://schemas.microsoft.com/office/drawing/2014/main" id="{C643EB8D-D050-6CA7-E0C9-1243F2CF6A50}"/>
                </a:ext>
              </a:extLst>
            </p:cNvPr>
            <p:cNvSpPr/>
            <p:nvPr/>
          </p:nvSpPr>
          <p:spPr>
            <a:xfrm>
              <a:off x="368910" y="2114523"/>
              <a:ext cx="948425" cy="619712"/>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50" dirty="0"/>
                <a:t>地域活動支援センター</a:t>
              </a:r>
            </a:p>
          </p:txBody>
        </p:sp>
        <p:sp>
          <p:nvSpPr>
            <p:cNvPr id="28" name="正方形/長方形 27">
              <a:extLst>
                <a:ext uri="{FF2B5EF4-FFF2-40B4-BE49-F238E27FC236}">
                  <a16:creationId xmlns:a16="http://schemas.microsoft.com/office/drawing/2014/main" id="{3B6401FB-6C3A-5AA1-3A72-C7025FB9538C}"/>
                </a:ext>
              </a:extLst>
            </p:cNvPr>
            <p:cNvSpPr/>
            <p:nvPr/>
          </p:nvSpPr>
          <p:spPr>
            <a:xfrm>
              <a:off x="2104735" y="1333473"/>
              <a:ext cx="539750" cy="355600"/>
            </a:xfrm>
            <a:prstGeom prst="rect">
              <a:avLst/>
            </a:prstGeom>
            <a:solidFill>
              <a:srgbClr val="00B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900" dirty="0">
                  <a:solidFill>
                    <a:sysClr val="windowText" lastClr="000000"/>
                  </a:solidFill>
                </a:rPr>
                <a:t>入口</a:t>
              </a:r>
            </a:p>
          </p:txBody>
        </p:sp>
        <p:sp>
          <p:nvSpPr>
            <p:cNvPr id="29" name="矢印: 右 28">
              <a:extLst>
                <a:ext uri="{FF2B5EF4-FFF2-40B4-BE49-F238E27FC236}">
                  <a16:creationId xmlns:a16="http://schemas.microsoft.com/office/drawing/2014/main" id="{3CBB3F36-FA47-3772-B852-7B83A63FCD5B}"/>
                </a:ext>
              </a:extLst>
            </p:cNvPr>
            <p:cNvSpPr/>
            <p:nvPr/>
          </p:nvSpPr>
          <p:spPr>
            <a:xfrm rot="10800000">
              <a:off x="1520535" y="1028673"/>
              <a:ext cx="787400" cy="184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矢印: 下 29">
              <a:extLst>
                <a:ext uri="{FF2B5EF4-FFF2-40B4-BE49-F238E27FC236}">
                  <a16:creationId xmlns:a16="http://schemas.microsoft.com/office/drawing/2014/main" id="{B8934F58-D4A2-1EFD-7D39-37D5EB105431}"/>
                </a:ext>
              </a:extLst>
            </p:cNvPr>
            <p:cNvSpPr/>
            <p:nvPr/>
          </p:nvSpPr>
          <p:spPr>
            <a:xfrm>
              <a:off x="1317335" y="1149323"/>
              <a:ext cx="165100" cy="800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1" name="正方形/長方形 30">
              <a:extLst>
                <a:ext uri="{FF2B5EF4-FFF2-40B4-BE49-F238E27FC236}">
                  <a16:creationId xmlns:a16="http://schemas.microsoft.com/office/drawing/2014/main" id="{28BBB77F-5127-699A-946E-50A155C299E3}"/>
                </a:ext>
              </a:extLst>
            </p:cNvPr>
            <p:cNvSpPr/>
            <p:nvPr/>
          </p:nvSpPr>
          <p:spPr>
            <a:xfrm>
              <a:off x="721430" y="1784323"/>
              <a:ext cx="576854" cy="298450"/>
            </a:xfrm>
            <a:prstGeom prst="rect">
              <a:avLst/>
            </a:prstGeom>
            <a:solidFill>
              <a:srgbClr val="00B05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900" dirty="0">
                  <a:solidFill>
                    <a:sysClr val="windowText" lastClr="000000"/>
                  </a:solidFill>
                </a:rPr>
                <a:t>入口</a:t>
              </a:r>
              <a:endParaRPr kumimoji="1" lang="en-US" altLang="ja-JP" sz="900" dirty="0">
                <a:solidFill>
                  <a:sysClr val="windowText" lastClr="000000"/>
                </a:solidFill>
              </a:endParaRPr>
            </a:p>
            <a:p>
              <a:pPr algn="l"/>
              <a:endParaRPr kumimoji="1" lang="ja-JP" altLang="en-US" sz="1100" dirty="0">
                <a:solidFill>
                  <a:sysClr val="windowText" lastClr="000000"/>
                </a:solidFill>
              </a:endParaRPr>
            </a:p>
          </p:txBody>
        </p:sp>
        <p:cxnSp>
          <p:nvCxnSpPr>
            <p:cNvPr id="32" name="直線矢印コネクタ 31">
              <a:extLst>
                <a:ext uri="{FF2B5EF4-FFF2-40B4-BE49-F238E27FC236}">
                  <a16:creationId xmlns:a16="http://schemas.microsoft.com/office/drawing/2014/main" id="{03B9CB19-5469-FC1A-EC24-D0F5BBC744EA}"/>
                </a:ext>
              </a:extLst>
            </p:cNvPr>
            <p:cNvCxnSpPr/>
            <p:nvPr/>
          </p:nvCxnSpPr>
          <p:spPr>
            <a:xfrm flipH="1">
              <a:off x="2574635" y="946123"/>
              <a:ext cx="190500" cy="298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フローチャート: 代替処理 32">
              <a:extLst>
                <a:ext uri="{FF2B5EF4-FFF2-40B4-BE49-F238E27FC236}">
                  <a16:creationId xmlns:a16="http://schemas.microsoft.com/office/drawing/2014/main" id="{C28D9746-1F55-3C65-86B8-C94694D736C3}"/>
                </a:ext>
              </a:extLst>
            </p:cNvPr>
            <p:cNvSpPr/>
            <p:nvPr/>
          </p:nvSpPr>
          <p:spPr>
            <a:xfrm>
              <a:off x="1869787" y="2019461"/>
              <a:ext cx="3505200" cy="778189"/>
            </a:xfrm>
            <a:prstGeom prst="flowChartAlternateProcess">
              <a:avLst/>
            </a:prstGeom>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50" dirty="0"/>
                <a:t>初めて来られる方・御用の方は管理棟入口まで。何度も利用のある方は地域活動支援センターの入口からお入りください。</a:t>
              </a:r>
            </a:p>
          </p:txBody>
        </p:sp>
        <p:sp>
          <p:nvSpPr>
            <p:cNvPr id="34" name="楕円 33">
              <a:extLst>
                <a:ext uri="{FF2B5EF4-FFF2-40B4-BE49-F238E27FC236}">
                  <a16:creationId xmlns:a16="http://schemas.microsoft.com/office/drawing/2014/main" id="{A3F54AA1-EB7A-5AD0-968E-CAA85F92D83D}"/>
                </a:ext>
              </a:extLst>
            </p:cNvPr>
            <p:cNvSpPr/>
            <p:nvPr/>
          </p:nvSpPr>
          <p:spPr>
            <a:xfrm>
              <a:off x="3943297" y="838173"/>
              <a:ext cx="796688" cy="3746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a:t>バス</a:t>
              </a:r>
            </a:p>
          </p:txBody>
        </p:sp>
        <p:sp>
          <p:nvSpPr>
            <p:cNvPr id="35" name="楕円 34">
              <a:extLst>
                <a:ext uri="{FF2B5EF4-FFF2-40B4-BE49-F238E27FC236}">
                  <a16:creationId xmlns:a16="http://schemas.microsoft.com/office/drawing/2014/main" id="{5784FCA1-D9A4-45EF-00BA-AFDAE82A7952}"/>
                </a:ext>
              </a:extLst>
            </p:cNvPr>
            <p:cNvSpPr/>
            <p:nvPr/>
          </p:nvSpPr>
          <p:spPr>
            <a:xfrm>
              <a:off x="4787705" y="1136623"/>
              <a:ext cx="746030" cy="3746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a:t>バス</a:t>
              </a:r>
            </a:p>
          </p:txBody>
        </p:sp>
      </p:grpSp>
      <p:grpSp>
        <p:nvGrpSpPr>
          <p:cNvPr id="37" name="グループ化 36">
            <a:extLst>
              <a:ext uri="{FF2B5EF4-FFF2-40B4-BE49-F238E27FC236}">
                <a16:creationId xmlns:a16="http://schemas.microsoft.com/office/drawing/2014/main" id="{F662BF6B-1A92-92E6-C463-3C4F99CE944D}"/>
              </a:ext>
            </a:extLst>
          </p:cNvPr>
          <p:cNvGrpSpPr/>
          <p:nvPr/>
        </p:nvGrpSpPr>
        <p:grpSpPr>
          <a:xfrm>
            <a:off x="359506" y="8197377"/>
            <a:ext cx="1980155" cy="318795"/>
            <a:chOff x="4533116" y="8786715"/>
            <a:chExt cx="877684" cy="421744"/>
          </a:xfrm>
        </p:grpSpPr>
        <p:sp>
          <p:nvSpPr>
            <p:cNvPr id="38" name="円/楕円 202">
              <a:extLst>
                <a:ext uri="{FF2B5EF4-FFF2-40B4-BE49-F238E27FC236}">
                  <a16:creationId xmlns:a16="http://schemas.microsoft.com/office/drawing/2014/main" id="{4789D0F6-696F-36A2-5FA4-E0DDB999B265}"/>
                </a:ext>
              </a:extLst>
            </p:cNvPr>
            <p:cNvSpPr/>
            <p:nvPr/>
          </p:nvSpPr>
          <p:spPr>
            <a:xfrm>
              <a:off x="4533116" y="8786715"/>
              <a:ext cx="824228" cy="421744"/>
            </a:xfrm>
            <a:prstGeom prst="ellipse">
              <a:avLst/>
            </a:prstGeom>
            <a:solidFill>
              <a:srgbClr val="FF4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A4AA0E2-3A4E-FF30-7981-4D40B7215049}"/>
                </a:ext>
              </a:extLst>
            </p:cNvPr>
            <p:cNvSpPr txBox="1"/>
            <p:nvPr/>
          </p:nvSpPr>
          <p:spPr>
            <a:xfrm>
              <a:off x="4544064" y="8834780"/>
              <a:ext cx="866736" cy="241319"/>
            </a:xfrm>
            <a:prstGeom prst="rect">
              <a:avLst/>
            </a:prstGeom>
            <a:noFill/>
          </p:spPr>
          <p:txBody>
            <a:bodyPr wrap="square" rtlCol="0">
              <a:sp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連絡先・</a:t>
              </a: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アクセス</a:t>
              </a:r>
            </a:p>
          </p:txBody>
        </p:sp>
      </p:grpSp>
      <p:sp>
        <p:nvSpPr>
          <p:cNvPr id="42" name="角丸四角形 34">
            <a:extLst>
              <a:ext uri="{FF2B5EF4-FFF2-40B4-BE49-F238E27FC236}">
                <a16:creationId xmlns:a16="http://schemas.microsoft.com/office/drawing/2014/main" id="{D05FFC56-BD26-33D4-89FB-F3CFEE63E65F}"/>
              </a:ext>
            </a:extLst>
          </p:cNvPr>
          <p:cNvSpPr/>
          <p:nvPr/>
        </p:nvSpPr>
        <p:spPr>
          <a:xfrm>
            <a:off x="4299016" y="4503096"/>
            <a:ext cx="3220107" cy="2026736"/>
          </a:xfrm>
          <a:prstGeom prst="roundRect">
            <a:avLst>
              <a:gd name="adj" fmla="val 1089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n-ea"/>
              </a:rPr>
              <a:t>＊</a:t>
            </a:r>
            <a:r>
              <a:rPr kumimoji="1" lang="ja-JP" altLang="en-US" sz="1000" dirty="0">
                <a:solidFill>
                  <a:schemeClr val="tx1"/>
                </a:solidFill>
                <a:latin typeface="+mn-ea"/>
              </a:rPr>
              <a:t>お茶は各自ご持参ください。</a:t>
            </a:r>
          </a:p>
          <a:p>
            <a:endParaRPr lang="en-US" altLang="ja-JP" sz="1000" dirty="0">
              <a:solidFill>
                <a:schemeClr val="tx1"/>
              </a:solidFill>
              <a:latin typeface="+mn-ea"/>
            </a:endParaRPr>
          </a:p>
          <a:p>
            <a:r>
              <a:rPr lang="ja-JP" altLang="en-US" sz="1000" dirty="0">
                <a:solidFill>
                  <a:schemeClr val="tx1"/>
                </a:solidFill>
                <a:latin typeface="+mn-ea"/>
              </a:rPr>
              <a:t>＊</a:t>
            </a:r>
            <a:r>
              <a:rPr kumimoji="1" lang="ja-JP" altLang="en-US" sz="1000" dirty="0">
                <a:solidFill>
                  <a:schemeClr val="tx1"/>
                </a:solidFill>
                <a:latin typeface="+mn-ea"/>
              </a:rPr>
              <a:t>感染予防のため、マスクをご持参ください。朝、検温　　</a:t>
            </a:r>
            <a:endParaRPr kumimoji="1" lang="en-US" altLang="ja-JP" sz="1000" dirty="0">
              <a:solidFill>
                <a:schemeClr val="tx1"/>
              </a:solidFill>
              <a:latin typeface="+mn-ea"/>
            </a:endParaRPr>
          </a:p>
          <a:p>
            <a:r>
              <a:rPr lang="ja-JP" altLang="en-US" sz="1000" dirty="0">
                <a:solidFill>
                  <a:schemeClr val="tx1"/>
                </a:solidFill>
                <a:latin typeface="+mn-ea"/>
              </a:rPr>
              <a:t>　</a:t>
            </a:r>
            <a:r>
              <a:rPr kumimoji="1" lang="ja-JP" altLang="en-US" sz="1000" dirty="0">
                <a:solidFill>
                  <a:schemeClr val="tx1"/>
                </a:solidFill>
                <a:latin typeface="+mn-ea"/>
              </a:rPr>
              <a:t>をして、発熱があるとき</a:t>
            </a:r>
            <a:r>
              <a:rPr lang="ja-JP" altLang="en-US" sz="1000" dirty="0">
                <a:solidFill>
                  <a:schemeClr val="tx1"/>
                </a:solidFill>
                <a:latin typeface="+mn-ea"/>
              </a:rPr>
              <a:t>は参加はお控え</a:t>
            </a:r>
            <a:r>
              <a:rPr kumimoji="1" lang="ja-JP" altLang="en-US" sz="1000" dirty="0">
                <a:solidFill>
                  <a:schemeClr val="tx1"/>
                </a:solidFill>
                <a:latin typeface="+mn-ea"/>
              </a:rPr>
              <a:t>ください。</a:t>
            </a:r>
            <a:endParaRPr kumimoji="1" lang="en-US" altLang="ja-JP" sz="1000" dirty="0">
              <a:solidFill>
                <a:schemeClr val="tx1"/>
              </a:solidFill>
              <a:latin typeface="+mn-ea"/>
            </a:endParaRPr>
          </a:p>
          <a:p>
            <a:endParaRPr kumimoji="1" lang="en-US" altLang="ja-JP" sz="1000" dirty="0">
              <a:solidFill>
                <a:schemeClr val="tx1"/>
              </a:solidFill>
              <a:latin typeface="+mn-ea"/>
            </a:endParaRPr>
          </a:p>
          <a:p>
            <a:r>
              <a:rPr kumimoji="1" lang="ja-JP" altLang="en-US" sz="1000" dirty="0">
                <a:solidFill>
                  <a:schemeClr val="tx1"/>
                </a:solidFill>
                <a:latin typeface="+mn-ea"/>
              </a:rPr>
              <a:t>＊参加については利用日の</a:t>
            </a:r>
            <a:r>
              <a:rPr kumimoji="1" lang="en-US" altLang="ja-JP" sz="1000" dirty="0">
                <a:solidFill>
                  <a:schemeClr val="tx1"/>
                </a:solidFill>
                <a:latin typeface="+mn-ea"/>
              </a:rPr>
              <a:t>4</a:t>
            </a:r>
            <a:r>
              <a:rPr kumimoji="1" lang="ja-JP" altLang="en-US" sz="1000" dirty="0">
                <a:solidFill>
                  <a:schemeClr val="tx1"/>
                </a:solidFill>
                <a:latin typeface="+mn-ea"/>
              </a:rPr>
              <a:t>日前までにお申し込み　　　　　</a:t>
            </a:r>
            <a:r>
              <a:rPr lang="ja-JP" altLang="en-US" sz="1000" dirty="0">
                <a:solidFill>
                  <a:schemeClr val="tx1"/>
                </a:solidFill>
                <a:latin typeface="+mn-ea"/>
              </a:rPr>
              <a:t>　　　　　　　</a:t>
            </a:r>
            <a:endParaRPr kumimoji="1" lang="en-US" altLang="ja-JP" sz="1000" dirty="0">
              <a:solidFill>
                <a:schemeClr val="tx1"/>
              </a:solidFill>
              <a:latin typeface="+mn-ea"/>
            </a:endParaRPr>
          </a:p>
          <a:p>
            <a:r>
              <a:rPr lang="ja-JP" altLang="en-US" sz="1000" dirty="0">
                <a:solidFill>
                  <a:schemeClr val="tx1"/>
                </a:solidFill>
                <a:latin typeface="+mn-ea"/>
              </a:rPr>
              <a:t>　　ください。</a:t>
            </a:r>
            <a:endParaRPr lang="en-US" altLang="ja-JP" sz="1000" dirty="0">
              <a:solidFill>
                <a:schemeClr val="tx1"/>
              </a:solidFill>
              <a:latin typeface="+mn-ea"/>
            </a:endParaRPr>
          </a:p>
          <a:p>
            <a:endParaRPr lang="en-US" altLang="ja-JP" sz="1000" dirty="0">
              <a:solidFill>
                <a:schemeClr val="tx1"/>
              </a:solidFill>
              <a:latin typeface="+mn-ea"/>
            </a:endParaRPr>
          </a:p>
          <a:p>
            <a:r>
              <a:rPr lang="ja-JP" altLang="en-US" sz="1000" dirty="0">
                <a:solidFill>
                  <a:schemeClr val="tx1"/>
                </a:solidFill>
                <a:latin typeface="+mn-ea"/>
              </a:rPr>
              <a:t>＊料金については、後日「あいネットいみず」の光熱水</a:t>
            </a:r>
            <a:endParaRPr lang="en-US" altLang="ja-JP" sz="1000" dirty="0">
              <a:solidFill>
                <a:schemeClr val="tx1"/>
              </a:solidFill>
              <a:latin typeface="+mn-ea"/>
            </a:endParaRPr>
          </a:p>
          <a:p>
            <a:r>
              <a:rPr lang="ja-JP" altLang="en-US" sz="1000" dirty="0">
                <a:solidFill>
                  <a:schemeClr val="tx1"/>
                </a:solidFill>
                <a:latin typeface="+mn-ea"/>
              </a:rPr>
              <a:t>　道費・日用品費として</a:t>
            </a:r>
            <a:endParaRPr lang="en-US" altLang="ja-JP" sz="1000" dirty="0">
              <a:solidFill>
                <a:schemeClr val="tx1"/>
              </a:solidFill>
              <a:latin typeface="+mn-ea"/>
            </a:endParaRPr>
          </a:p>
          <a:p>
            <a:r>
              <a:rPr lang="ja-JP" altLang="en-US" sz="1000" dirty="0">
                <a:solidFill>
                  <a:schemeClr val="tx1"/>
                </a:solidFill>
                <a:latin typeface="+mn-ea"/>
              </a:rPr>
              <a:t>　</a:t>
            </a:r>
            <a:r>
              <a:rPr lang="en-US" altLang="ja-JP" sz="1000" dirty="0">
                <a:solidFill>
                  <a:schemeClr val="tx1"/>
                </a:solidFill>
                <a:latin typeface="+mn-ea"/>
              </a:rPr>
              <a:t>1</a:t>
            </a:r>
            <a:r>
              <a:rPr lang="ja-JP" altLang="en-US" sz="1000" dirty="0">
                <a:solidFill>
                  <a:schemeClr val="tx1"/>
                </a:solidFill>
                <a:latin typeface="+mn-ea"/>
              </a:rPr>
              <a:t>時間以上１００円、４時間以上２００円＋材料費をご</a:t>
            </a:r>
            <a:endParaRPr lang="en-US" altLang="ja-JP" sz="1000" dirty="0">
              <a:solidFill>
                <a:schemeClr val="tx1"/>
              </a:solidFill>
              <a:latin typeface="+mn-ea"/>
            </a:endParaRPr>
          </a:p>
          <a:p>
            <a:r>
              <a:rPr lang="ja-JP" altLang="en-US" sz="1000" dirty="0">
                <a:solidFill>
                  <a:schemeClr val="tx1"/>
                </a:solidFill>
                <a:latin typeface="+mn-ea"/>
              </a:rPr>
              <a:t>　負担願います。</a:t>
            </a:r>
            <a:endParaRPr lang="en-US" altLang="ja-JP" sz="1000" dirty="0">
              <a:solidFill>
                <a:schemeClr val="tx1"/>
              </a:solidFill>
              <a:latin typeface="+mn-ea"/>
            </a:endParaRPr>
          </a:p>
        </p:txBody>
      </p:sp>
      <p:sp>
        <p:nvSpPr>
          <p:cNvPr id="3" name="正方形/長方形 2">
            <a:extLst>
              <a:ext uri="{FF2B5EF4-FFF2-40B4-BE49-F238E27FC236}">
                <a16:creationId xmlns:a16="http://schemas.microsoft.com/office/drawing/2014/main" id="{E894EAE2-CDA1-0A44-8080-993CD05EED9D}"/>
              </a:ext>
            </a:extLst>
          </p:cNvPr>
          <p:cNvSpPr/>
          <p:nvPr/>
        </p:nvSpPr>
        <p:spPr>
          <a:xfrm>
            <a:off x="188543" y="8603603"/>
            <a:ext cx="2387564" cy="18087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a:p>
          <a:p>
            <a:r>
              <a:rPr kumimoji="1" lang="ja-JP" altLang="en-US" sz="1200" dirty="0"/>
              <a:t>≪あいネットいみず活動部屋</a:t>
            </a:r>
            <a:endParaRPr kumimoji="1" lang="en-US" altLang="ja-JP" sz="1200" dirty="0"/>
          </a:p>
          <a:p>
            <a:r>
              <a:rPr lang="ja-JP" altLang="en-US" sz="1200" dirty="0"/>
              <a:t>　　　　　　　　　</a:t>
            </a:r>
            <a:r>
              <a:rPr kumimoji="1" lang="ja-JP" altLang="en-US" sz="1200" dirty="0"/>
              <a:t>（いみず苑内）≫</a:t>
            </a:r>
            <a:endParaRPr lang="en-US" altLang="ja-JP" sz="1200" dirty="0"/>
          </a:p>
          <a:p>
            <a:r>
              <a:rPr lang="ja-JP" altLang="en-US" sz="1200" dirty="0"/>
              <a:t>    射水市七美７２７</a:t>
            </a:r>
            <a:endParaRPr lang="en-US" altLang="ja-JP" sz="1200" dirty="0"/>
          </a:p>
          <a:p>
            <a:r>
              <a:rPr kumimoji="1" lang="ja-JP" altLang="en-US" sz="1200" dirty="0"/>
              <a:t>      ℡　</a:t>
            </a:r>
            <a:r>
              <a:rPr kumimoji="1" lang="en-US" altLang="ja-JP" sz="1200" dirty="0"/>
              <a:t>0766-50-8402</a:t>
            </a:r>
          </a:p>
          <a:p>
            <a:pPr>
              <a:spcAft>
                <a:spcPts val="600"/>
              </a:spcAft>
            </a:pPr>
            <a:r>
              <a:rPr lang="en-US" altLang="ja-JP" sz="1200" dirty="0"/>
              <a:t>      Fax</a:t>
            </a:r>
            <a:r>
              <a:rPr lang="ja-JP" altLang="en-US" sz="1200" dirty="0"/>
              <a:t>　</a:t>
            </a:r>
            <a:r>
              <a:rPr lang="en-US" altLang="ja-JP" sz="1200" dirty="0"/>
              <a:t>0766-50-8403</a:t>
            </a:r>
          </a:p>
          <a:p>
            <a:endParaRPr lang="en-US" altLang="ja-JP" sz="1050" dirty="0"/>
          </a:p>
          <a:p>
            <a:r>
              <a:rPr lang="ja-JP" altLang="en-US" sz="1050" b="1" dirty="0"/>
              <a:t>＊営業時間は</a:t>
            </a:r>
            <a:endParaRPr lang="en-US" altLang="ja-JP" sz="1050" b="1" dirty="0"/>
          </a:p>
          <a:p>
            <a:r>
              <a:rPr lang="ja-JP" altLang="en-US" sz="1050" b="1" dirty="0"/>
              <a:t>　　月～金（８：３０～１７：１５）</a:t>
            </a:r>
            <a:endParaRPr lang="en-US" altLang="ja-JP" sz="1050" b="1" dirty="0"/>
          </a:p>
          <a:p>
            <a:r>
              <a:rPr kumimoji="1" lang="ja-JP" altLang="en-US" sz="900" dirty="0"/>
              <a:t>それ以外の時間は終日留守番対応になります。</a:t>
            </a:r>
          </a:p>
        </p:txBody>
      </p:sp>
      <p:sp>
        <p:nvSpPr>
          <p:cNvPr id="9" name="角丸四角形 34">
            <a:extLst>
              <a:ext uri="{FF2B5EF4-FFF2-40B4-BE49-F238E27FC236}">
                <a16:creationId xmlns:a16="http://schemas.microsoft.com/office/drawing/2014/main" id="{DBC04F55-FEA0-B1D0-388A-691D56687E24}"/>
              </a:ext>
            </a:extLst>
          </p:cNvPr>
          <p:cNvSpPr/>
          <p:nvPr/>
        </p:nvSpPr>
        <p:spPr>
          <a:xfrm>
            <a:off x="55145" y="6721406"/>
            <a:ext cx="7449384" cy="1302104"/>
          </a:xfrm>
          <a:prstGeom prst="roundRect">
            <a:avLst>
              <a:gd name="adj" fmla="val 10898"/>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000" dirty="0">
              <a:solidFill>
                <a:schemeClr val="tx1"/>
              </a:solidFill>
              <a:latin typeface="+mn-ea"/>
            </a:endParaRPr>
          </a:p>
        </p:txBody>
      </p:sp>
      <p:pic>
        <p:nvPicPr>
          <p:cNvPr id="7" name="図 6">
            <a:extLst>
              <a:ext uri="{FF2B5EF4-FFF2-40B4-BE49-F238E27FC236}">
                <a16:creationId xmlns:a16="http://schemas.microsoft.com/office/drawing/2014/main" id="{3BBABE18-2856-08EE-0325-C129B0D316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58" b="158"/>
          <a:stretch/>
        </p:blipFill>
        <p:spPr bwMode="auto">
          <a:xfrm>
            <a:off x="3703636" y="6542746"/>
            <a:ext cx="1900447" cy="1420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a:extLst>
              <a:ext uri="{FF2B5EF4-FFF2-40B4-BE49-F238E27FC236}">
                <a16:creationId xmlns:a16="http://schemas.microsoft.com/office/drawing/2014/main" id="{885C2E23-19C9-61F3-5B11-0BD5010F77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58" b="158"/>
          <a:stretch/>
        </p:blipFill>
        <p:spPr bwMode="auto">
          <a:xfrm>
            <a:off x="5627801" y="6545991"/>
            <a:ext cx="1900446" cy="145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テキスト ボックス 39">
            <a:extLst>
              <a:ext uri="{FF2B5EF4-FFF2-40B4-BE49-F238E27FC236}">
                <a16:creationId xmlns:a16="http://schemas.microsoft.com/office/drawing/2014/main" id="{82ACCB60-3D5E-28AD-DFCF-A3CB0765A572}"/>
              </a:ext>
            </a:extLst>
          </p:cNvPr>
          <p:cNvSpPr txBox="1"/>
          <p:nvPr/>
        </p:nvSpPr>
        <p:spPr>
          <a:xfrm>
            <a:off x="167144" y="6783916"/>
            <a:ext cx="3529460" cy="1384995"/>
          </a:xfrm>
          <a:prstGeom prst="rect">
            <a:avLst/>
          </a:prstGeom>
          <a:noFill/>
        </p:spPr>
        <p:txBody>
          <a:bodyPr wrap="square" rtlCol="0">
            <a:spAutoFit/>
          </a:bodyPr>
          <a:lstStyle/>
          <a:p>
            <a:pPr algn="l"/>
            <a:r>
              <a:rPr lang="ja-JP" altLang="en-US" sz="1050" spc="0" baseline="0" dirty="0">
                <a:ln/>
                <a:solidFill>
                  <a:srgbClr val="404040"/>
                </a:solidFill>
                <a:latin typeface="游ゴシック Medium"/>
                <a:ea typeface="游ゴシック Medium"/>
                <a:sym typeface="游ゴシック Medium"/>
                <a:rtl val="0"/>
              </a:rPr>
              <a:t>☆</a:t>
            </a:r>
            <a:r>
              <a:rPr lang="en-US" altLang="ja-JP" sz="1050" spc="0" baseline="0" dirty="0">
                <a:ln/>
                <a:solidFill>
                  <a:srgbClr val="404040"/>
                </a:solidFill>
                <a:latin typeface="游ゴシック Medium"/>
                <a:ea typeface="游ゴシック Medium"/>
                <a:sym typeface="游ゴシック Medium"/>
                <a:rtl val="0"/>
              </a:rPr>
              <a:t>2</a:t>
            </a:r>
            <a:r>
              <a:rPr lang="ja-JP" altLang="en-US" sz="1050" spc="0" baseline="0" dirty="0">
                <a:ln/>
                <a:solidFill>
                  <a:srgbClr val="404040"/>
                </a:solidFill>
                <a:latin typeface="游ゴシック Medium"/>
                <a:ea typeface="游ゴシック Medium"/>
                <a:sym typeface="游ゴシック Medium"/>
                <a:rtl val="0"/>
              </a:rPr>
              <a:t>月の活動報告☆</a:t>
            </a:r>
            <a:endParaRPr lang="en-US" altLang="ja-JP" sz="1050" spc="0" baseline="0" dirty="0">
              <a:ln/>
              <a:solidFill>
                <a:srgbClr val="404040"/>
              </a:solidFill>
              <a:latin typeface="游ゴシック Medium"/>
              <a:ea typeface="游ゴシック Medium"/>
              <a:sym typeface="游ゴシック Medium"/>
              <a:rtl val="0"/>
            </a:endParaRPr>
          </a:p>
          <a:p>
            <a:pPr algn="l"/>
            <a:r>
              <a:rPr lang="en-US" altLang="ja-JP" sz="1050" dirty="0">
                <a:ln/>
                <a:solidFill>
                  <a:srgbClr val="404040"/>
                </a:solidFill>
                <a:latin typeface="游ゴシック Medium"/>
                <a:ea typeface="游ゴシック Medium"/>
                <a:sym typeface="游ゴシック Medium"/>
                <a:rtl val="0"/>
              </a:rPr>
              <a:t>7</a:t>
            </a:r>
            <a:r>
              <a:rPr lang="ja-JP" altLang="en-US" sz="1050" dirty="0">
                <a:ln/>
                <a:solidFill>
                  <a:srgbClr val="404040"/>
                </a:solidFill>
                <a:latin typeface="游ゴシック Medium"/>
                <a:ea typeface="游ゴシック Medium"/>
                <a:sym typeface="游ゴシック Medium"/>
                <a:rtl val="0"/>
              </a:rPr>
              <a:t>日のお菓子作りは、白玉粉を使ってくるみ餅を作りました。クルミを刻んだり、お餅を捏ねて伸ばす作業をみんなで体験しながら、柔らかくて美味しいくるみ餅を作って食べました。</a:t>
            </a:r>
            <a:endParaRPr lang="en-US" altLang="ja-JP" sz="1050" dirty="0">
              <a:ln/>
              <a:solidFill>
                <a:srgbClr val="404040"/>
              </a:solidFill>
              <a:latin typeface="游ゴシック Medium"/>
              <a:ea typeface="游ゴシック Medium"/>
              <a:sym typeface="游ゴシック Medium"/>
              <a:rtl val="0"/>
            </a:endParaRPr>
          </a:p>
          <a:p>
            <a:pPr algn="l"/>
            <a:r>
              <a:rPr lang="en-US" altLang="ja-JP" sz="1050" spc="0" baseline="0" dirty="0">
                <a:ln/>
                <a:solidFill>
                  <a:srgbClr val="404040"/>
                </a:solidFill>
                <a:latin typeface="游ゴシック Medium"/>
                <a:ea typeface="游ゴシック Medium"/>
                <a:sym typeface="游ゴシック Medium"/>
                <a:rtl val="0"/>
              </a:rPr>
              <a:t>22</a:t>
            </a:r>
            <a:r>
              <a:rPr lang="ja-JP" altLang="en-US" sz="1050" spc="0" baseline="0" dirty="0">
                <a:ln/>
                <a:solidFill>
                  <a:srgbClr val="404040"/>
                </a:solidFill>
                <a:latin typeface="游ゴシック Medium"/>
                <a:ea typeface="游ゴシック Medium"/>
                <a:sym typeface="游ゴシック Medium"/>
                <a:rtl val="0"/>
              </a:rPr>
              <a:t>日</a:t>
            </a:r>
            <a:r>
              <a:rPr lang="ja-JP" altLang="en-US" sz="1050" dirty="0">
                <a:ln/>
                <a:solidFill>
                  <a:srgbClr val="404040"/>
                </a:solidFill>
                <a:latin typeface="游ゴシック Medium"/>
                <a:ea typeface="游ゴシック Medium"/>
                <a:sym typeface="游ゴシック Medium"/>
                <a:rtl val="0"/>
              </a:rPr>
              <a:t>の</a:t>
            </a:r>
            <a:r>
              <a:rPr lang="ja-JP" altLang="en-US" sz="1050" spc="0" baseline="0" dirty="0">
                <a:ln/>
                <a:solidFill>
                  <a:srgbClr val="404040"/>
                </a:solidFill>
                <a:latin typeface="游ゴシック Medium"/>
                <a:ea typeface="游ゴシック Medium"/>
                <a:sym typeface="游ゴシック Medium"/>
                <a:rtl val="0"/>
              </a:rPr>
              <a:t>スポーツレクリエーションでは、いろんな遊具を使って冬場の運動不足になりがちな体を動かしました。</a:t>
            </a:r>
            <a:endParaRPr lang="en-US" altLang="ja-JP" sz="1050" spc="0" baseline="0" dirty="0">
              <a:ln/>
              <a:solidFill>
                <a:srgbClr val="404040"/>
              </a:solidFill>
              <a:latin typeface="游ゴシック Medium"/>
              <a:ea typeface="游ゴシック Medium"/>
              <a:sym typeface="游ゴシック Medium"/>
              <a:rtl val="0"/>
            </a:endParaRPr>
          </a:p>
          <a:p>
            <a:pPr algn="l"/>
            <a:r>
              <a:rPr lang="ja-JP" altLang="en-US" sz="1050" spc="0" baseline="0" dirty="0">
                <a:ln/>
                <a:solidFill>
                  <a:srgbClr val="404040"/>
                </a:solidFill>
                <a:latin typeface="游ゴシック Medium"/>
                <a:ea typeface="游ゴシック Medium"/>
                <a:sym typeface="游ゴシック Medium"/>
                <a:rtl val="0"/>
              </a:rPr>
              <a:t>　</a:t>
            </a:r>
          </a:p>
        </p:txBody>
      </p:sp>
      <p:pic>
        <p:nvPicPr>
          <p:cNvPr id="1028" name="Picture 4" descr="桜の花びらの手書きイラスト">
            <a:extLst>
              <a:ext uri="{FF2B5EF4-FFF2-40B4-BE49-F238E27FC236}">
                <a16:creationId xmlns:a16="http://schemas.microsoft.com/office/drawing/2014/main" id="{3B04FE3B-663A-168A-8E63-A517172864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9496" y="917605"/>
            <a:ext cx="723478" cy="723478"/>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10697BB2-2049-62F1-8D73-BAD3246C7F6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08928" y="2992795"/>
            <a:ext cx="679451" cy="569174"/>
          </a:xfrm>
          <a:prstGeom prst="rect">
            <a:avLst/>
          </a:prstGeom>
        </p:spPr>
      </p:pic>
    </p:spTree>
    <p:extLst>
      <p:ext uri="{BB962C8B-B14F-4D97-AF65-F5344CB8AC3E}">
        <p14:creationId xmlns:p14="http://schemas.microsoft.com/office/powerpoint/2010/main" val="1504347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437</Words>
  <Application>Microsoft Office PowerPoint</Application>
  <PresentationFormat>ユーザー設定</PresentationFormat>
  <Paragraphs>126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メイリオ</vt:lpstr>
      <vt:lpstr>游ゴシック</vt:lpstr>
      <vt:lpstr>游ゴシック Medium</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Imizu063</cp:lastModifiedBy>
  <cp:revision>46</cp:revision>
  <cp:lastPrinted>2025-06-02T05:02:48Z</cp:lastPrinted>
  <dcterms:created xsi:type="dcterms:W3CDTF">2016-10-19T11:45:16Z</dcterms:created>
  <dcterms:modified xsi:type="dcterms:W3CDTF">2026-03-04T02:49:36Z</dcterms:modified>
</cp:coreProperties>
</file>